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826" r:id="rId2"/>
    <p:sldId id="777" r:id="rId3"/>
    <p:sldId id="310" r:id="rId4"/>
    <p:sldId id="730" r:id="rId5"/>
    <p:sldId id="733" r:id="rId6"/>
    <p:sldId id="782" r:id="rId7"/>
    <p:sldId id="781" r:id="rId8"/>
    <p:sldId id="707" r:id="rId9"/>
    <p:sldId id="778" r:id="rId10"/>
    <p:sldId id="780" r:id="rId11"/>
    <p:sldId id="7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ABBE8C-7368-A687-6E8E-1B6203207D07}" name="Adam Turinas" initials="AT" userId="ead3c18c69795cc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317"/>
    <p:restoredTop sz="96208"/>
  </p:normalViewPr>
  <p:slideViewPr>
    <p:cSldViewPr snapToGrid="0" snapToObjects="1">
      <p:cViewPr varScale="1">
        <p:scale>
          <a:sx n="118" d="100"/>
          <a:sy n="118" d="100"/>
        </p:scale>
        <p:origin x="24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F1414-9E78-1748-A231-A0BF751E0D5D}" type="datetimeFigureOut">
              <a:rPr lang="en-US" smtClean="0"/>
              <a:t>3/25/23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5C162-8224-814A-9ACA-D3ADFC41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6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4DAAF-21ED-914F-8BB7-CBA50076A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258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31969-5DE0-6F4B-B4FE-F4411A8E4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226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940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36D3-2D8C-B042-9A81-F0338601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620AA-E0D8-7C48-AAB8-2CD123966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429A90D-D176-0040-B83D-E433A68F1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F0E0E9-B5C2-EC45-BFE8-6EE858005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1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2BF114-CA1F-B140-8323-91D5F78D5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04565-9628-EA48-891D-37A6DE91D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88817A-A696-684D-B031-2EBF62742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F91AC3-39A9-3749-B2F7-927E8FB25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3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04E3-2B41-DE46-889C-5A689AEB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91341-B70E-344F-86F8-B72EF525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5D6F97-E7B8-B141-AADD-12D20616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CCD0C2-A4AC-3B4B-8597-725BFF5E2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9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0B2E-7093-7345-9353-977C0183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369F9-7B04-EB46-9A6A-CF679C9B9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F8C199-E684-F32B-67C0-7F30D37CF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43CA8F-CD0A-72AE-21E3-2A506D6F1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7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4197-661A-4C48-BFEC-0F307A8F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D758-BA16-8042-B04F-FBD4FF884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7244"/>
            <a:ext cx="5181600" cy="47997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52F63-36DC-F047-8C8E-E16A96DD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7244"/>
            <a:ext cx="5181600" cy="47997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F57362D-EA47-E64F-8BFF-C309E5B22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E0B4006-6AB8-A841-8EA8-98DCC4C47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1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13C8-4946-4B42-8A07-24EF371A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07BCC-85DE-DB46-BD92-A663DFDDD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427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FD8C2-E9AD-FB49-80A8-F07574753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3911"/>
            <a:ext cx="5157787" cy="3965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CB514-346A-6A4B-A9DB-2872375C5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4274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340CA-D125-B945-9647-AAEFF6B0F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3911"/>
            <a:ext cx="5183188" cy="3965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4D92B14-6EB4-E242-9234-7B014AF0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CF49C81-8CF7-E948-BA5C-322314E8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6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97B0-0EF4-FD41-9DCA-41B7932C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D2BA098-60EF-FF4B-B372-6ED8539C1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16D762-F1B8-7A46-8A08-94D3FBD72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9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E6AB5D-A489-4945-B270-00ED15A35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611B6B-93D0-434A-A509-78515AF32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917DFA-4F9F-0345-94F3-8540BF1DD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8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201B-F8B6-034F-91CC-AB047626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BEDE8-1557-E54A-A9CB-B94FAF88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80617-9DFA-A54A-BD32-B7161344E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731C4A-D751-0E49-A0DB-D325F7D10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105472E-7771-A946-B9AE-CC3B28F86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2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18B3-B57E-B84E-9C5E-930B7CF3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F6C0C-2DC6-884E-9DB0-E1339C616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68E32-99A8-374E-9049-37A6FA972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60F39A7-DFB9-9342-B113-1499A66AF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620EBD0-2B93-6142-B139-7C742E564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423-F450-F145-86EF-8FAF16FDB4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D26908-22A4-9D49-A852-E53CF64D5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18769-C8E6-6F45-A1FD-1AE73F073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65956"/>
            <a:ext cx="10515600" cy="4811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43698-99E1-2F41-9D80-EA6F2ECB8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07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2B29-1BDB-F940-9B61-BF65AA351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Proprietary &amp; Confidential. All rights reserved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882A96-3662-97E6-AFFA-8621A827518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39939" y="6356350"/>
            <a:ext cx="1196521" cy="44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9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>
              <a:lumMod val="75000"/>
              <a:lumOff val="25000"/>
            </a:schemeClr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5B5A5E-99AA-4541-BD84-20D07270E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719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Goal Setting and ICP Workshop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0CA4779-C092-6542-0BD1-51A8D9EE3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6867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D384B8-C664-9B41-889B-94C1D9FB593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70918" y="6386513"/>
            <a:ext cx="4114800" cy="365125"/>
          </a:xfrm>
        </p:spPr>
        <p:txBody>
          <a:bodyPr/>
          <a:lstStyle/>
          <a:p>
            <a:r>
              <a:rPr lang="en-US" dirty="0"/>
              <a:t>Proprietary &amp; Confidential.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84482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B3B1-5761-1241-A8E2-C6EEBD27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E3995-3ABE-804C-BDBE-881459C51A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stages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52544-EA29-3444-90FC-E39477E5C1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Qualification criteria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71ADB-F086-7644-AC6F-995AEFA0D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387EA-1613-9342-ACDE-E3BD6C174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6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FEE2-CC7A-5647-B249-55368068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EE833-C65C-CD45-AF18-3EA5B25D2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Stop/Avoid</a:t>
            </a:r>
          </a:p>
          <a:p>
            <a:r>
              <a:rPr lang="en-US" dirty="0"/>
              <a:t>Start</a:t>
            </a:r>
          </a:p>
          <a:p>
            <a:r>
              <a:rPr lang="en-US" dirty="0"/>
              <a:t>Do More</a:t>
            </a:r>
          </a:p>
          <a:p>
            <a:r>
              <a:rPr lang="en-US" dirty="0"/>
              <a:t>Do Differently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F489A-23E7-A74A-800B-3D94363F9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E4E83-907F-654A-B3ED-EAF9B619B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5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CD314-2D5C-8D44-9A22-6DA933E3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547BA-B5D1-C546-B641-51C9BB846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Discussion:</a:t>
            </a:r>
          </a:p>
          <a:p>
            <a:r>
              <a:rPr lang="en-US" dirty="0"/>
              <a:t>Your business situation</a:t>
            </a:r>
          </a:p>
          <a:p>
            <a:r>
              <a:rPr lang="en-US" dirty="0"/>
              <a:t>Market dynamics</a:t>
            </a:r>
          </a:p>
          <a:p>
            <a:r>
              <a:rPr lang="en-US" dirty="0"/>
              <a:t>Competitive Pressures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159EA-30A5-A74C-A562-BD2B3FBD3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8F3C1-7C9E-8C44-B4B3-FB4DF6AA4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3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363A-A33C-7D49-967B-2B1B27B7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– What Does Success Look Like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E283A79-D6F2-704A-893A-75CFB4A7C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03454"/>
            <a:ext cx="5157787" cy="823912"/>
          </a:xfrm>
        </p:spPr>
        <p:txBody>
          <a:bodyPr/>
          <a:lstStyle/>
          <a:p>
            <a:pPr algn="ctr"/>
            <a:r>
              <a:rPr lang="en-US" dirty="0">
                <a:latin typeface="Avenir Next Heavy" panose="020B0503020202020204" pitchFamily="34" charset="0"/>
              </a:rPr>
              <a:t>By End of 2022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BF959CF-1972-FD4C-B50A-41FC62FC2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7366"/>
            <a:ext cx="5157787" cy="43622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EF14B7-0F6B-204F-9C36-4951CE2DF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03454"/>
            <a:ext cx="5183188" cy="823912"/>
          </a:xfrm>
        </p:spPr>
        <p:txBody>
          <a:bodyPr/>
          <a:lstStyle/>
          <a:p>
            <a:pPr algn="ctr"/>
            <a:r>
              <a:rPr lang="en-US" dirty="0">
                <a:latin typeface="Avenir Next Heavy" panose="020B0503020202020204" pitchFamily="34" charset="0"/>
              </a:rPr>
              <a:t>By End of 2023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EA54F79-7765-0447-9F94-94B77CC93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7366"/>
            <a:ext cx="5183188" cy="43622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B146A-1DFE-2145-9B8B-C503A666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latin typeface="Avenir Next" panose="020B0503020202020204" pitchFamily="34" charset="0"/>
              </a:rPr>
              <a:t>Proprietary &amp; Confidential. All rights reserved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74EDD0-A976-5644-85F0-C3DE1AC9DB7B}"/>
              </a:ext>
            </a:extLst>
          </p:cNvPr>
          <p:cNvCxnSpPr/>
          <p:nvPr/>
        </p:nvCxnSpPr>
        <p:spPr>
          <a:xfrm>
            <a:off x="6073422" y="1994053"/>
            <a:ext cx="0" cy="3745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49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03A1-1526-A245-BCFD-94BDCEA8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Overcome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AF6DB4-E11F-C742-80D4-B5D8E1A7E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5160"/>
            <a:ext cx="5181600" cy="425180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1A452E0-42C5-1840-BF4A-E0C503B5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5160"/>
            <a:ext cx="5181600" cy="425180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B607C-E7A8-0941-AE6D-22FE70C1F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6A0A8-82FD-A949-AB84-D7D152D6F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B4962-B0DD-5C49-B1A3-E3D00A8596F8}"/>
              </a:ext>
            </a:extLst>
          </p:cNvPr>
          <p:cNvSpPr txBox="1"/>
          <p:nvPr/>
        </p:nvSpPr>
        <p:spPr>
          <a:xfrm>
            <a:off x="1883340" y="1401940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External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2D01B-D20B-DF48-9D2A-88F35670C4A3}"/>
              </a:ext>
            </a:extLst>
          </p:cNvPr>
          <p:cNvSpPr txBox="1"/>
          <p:nvPr/>
        </p:nvSpPr>
        <p:spPr>
          <a:xfrm>
            <a:off x="7523976" y="1346855"/>
            <a:ext cx="166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venir Next Heavy" panose="020B0503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98657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89716C7-3587-E94F-ABF8-32AD24D3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Customer Profiles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0CB45-2F68-3144-B91A-75825F0E5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1C4FA-9276-9641-8CE9-C56BDAFD9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037B2AE1-21F1-EE4E-A4E1-DE016D32888B}"/>
              </a:ext>
            </a:extLst>
          </p:cNvPr>
          <p:cNvGraphicFramePr>
            <a:graphicFrameLocks/>
          </p:cNvGraphicFramePr>
          <p:nvPr/>
        </p:nvGraphicFramePr>
        <p:xfrm>
          <a:off x="792480" y="1471896"/>
          <a:ext cx="10607040" cy="470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506062591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1274657774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381105747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3272939447"/>
                    </a:ext>
                  </a:extLst>
                </a:gridCol>
              </a:tblGrid>
              <a:tr h="402426">
                <a:tc>
                  <a:txBody>
                    <a:bodyPr/>
                    <a:lstStyle/>
                    <a:p>
                      <a:endParaRPr lang="en-US" sz="1600" b="1" dirty="0">
                        <a:latin typeface="Avenir Next" panose="020B05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venir Next" panose="020B0503020202020204" pitchFamily="34" charset="0"/>
                        </a:rPr>
                        <a:t>#1 – Large Physician 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venir Next" panose="020B0503020202020204" pitchFamily="34" charset="0"/>
                        </a:rPr>
                        <a:t>#2 – Medium Health Systems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venir Next" panose="020B0503020202020204" pitchFamily="34" charset="0"/>
                        </a:rPr>
                        <a:t>#3 – Large Health Systems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450933"/>
                  </a:ext>
                </a:extLst>
              </a:tr>
              <a:tr h="24138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venir Next" panose="020B0503020202020204" pitchFamily="34" charset="0"/>
                        </a:rPr>
                        <a:t>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Next" panose="020B0503020202020204" pitchFamily="34" charset="0"/>
                        </a:rPr>
                        <a:t>&gt; 200 physicians</a:t>
                      </a:r>
                    </a:p>
                    <a:p>
                      <a:r>
                        <a:rPr lang="en-US" sz="1200" dirty="0">
                          <a:latin typeface="Avenir Next" panose="020B0503020202020204" pitchFamily="34" charset="0"/>
                        </a:rPr>
                        <a:t>Private group practices – no hospitals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Next" panose="020B0503020202020204" pitchFamily="34" charset="0"/>
                        </a:rPr>
                        <a:t>Physician networks within health  system  with 200-2,000 employed physicians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Next" panose="020B0503020202020204" pitchFamily="34" charset="0"/>
                        </a:rPr>
                        <a:t>Physician networks within health  system  with 2,000+ employed physicians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72659"/>
                  </a:ext>
                </a:extLst>
              </a:tr>
              <a:tr h="2129503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venir Next" panose="020B0503020202020204" pitchFamily="34" charset="0"/>
                        </a:rPr>
                        <a:t>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Operational people are much more addressable. Heads of ops own the problem DISC solves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Regional – i.e., Graves Gilbert Clinic in Kentucky (200 physicians)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Close faster; smaller buying committee; less red tape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More favorable terms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Can be either centralized or decentralized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Regional (1-2 states)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Acquiring and growing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Ops leaders are typically hospital-oriented; need to focus on ambulatory leaders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Autonomously managed divisions with buying independence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More bureaucratic and takes more selling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More stakeholders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Can be either centralized or decentralized; larger ones are more likely to 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Multi-regional across many states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Acquiring and growing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Centralized on divisional level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Unlikely to be centralized on a corporate level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Lots of red tape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Ops leaders are typically hospital-oriented; we need to focus on ambulatory leaders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Autonomously managed divisions with buying independence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More bureaucratic and takes more selling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More stakeholders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Can be either centralized or decentralized; larger are more likely to centralized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9447"/>
                  </a:ext>
                </a:extLst>
              </a:tr>
              <a:tr h="36615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venir Next" panose="020B0503020202020204" pitchFamily="34" charset="0"/>
                        </a:rPr>
                        <a:t>Buyers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venir Next" panose="020B0503020202020204" pitchFamily="34" charset="0"/>
                        </a:rPr>
                        <a:t>Whoever own HIM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Head of Operations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Head of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Ambulatory ops leader with divisional buying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venir Next" panose="020B0503020202020204" pitchFamily="34" charset="0"/>
                        </a:rPr>
                        <a:t>Ambulatory ops leader with divisional buying responsibility</a:t>
                      </a:r>
                    </a:p>
                    <a:p>
                      <a:endParaRPr lang="en-US" sz="1200" dirty="0">
                        <a:latin typeface="Avenir Next" panose="020B05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655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072E162-2260-0D04-8DBC-5DE0E5C84E6B}"/>
              </a:ext>
            </a:extLst>
          </p:cNvPr>
          <p:cNvSpPr/>
          <p:nvPr/>
        </p:nvSpPr>
        <p:spPr>
          <a:xfrm>
            <a:off x="10205156" y="150148"/>
            <a:ext cx="1828800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32772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9F0CBD-558C-1F8B-4077-6852284E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Fit Customer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EE72715-7C77-15EB-DEA5-625DD6B0E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BA6B2DB-A096-35E8-0A0E-B1513B1ADB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Size</a:t>
            </a:r>
          </a:p>
          <a:p>
            <a:r>
              <a:rPr lang="en-US" dirty="0"/>
              <a:t>Geography</a:t>
            </a:r>
          </a:p>
          <a:p>
            <a:r>
              <a:rPr lang="en-US" dirty="0"/>
              <a:t>Unique characteristics</a:t>
            </a:r>
          </a:p>
          <a:p>
            <a:r>
              <a:rPr lang="en-US" dirty="0"/>
              <a:t>Problems to solve</a:t>
            </a:r>
          </a:p>
          <a:p>
            <a:r>
              <a:rPr lang="en-US" dirty="0"/>
              <a:t>Reason they would consider you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3B99286-ED2C-F36C-78BD-2F511900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Avoid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AEF6BFA-598C-BF4A-8D94-E902DDA1F6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Who is unlikely to buy from you?</a:t>
            </a:r>
          </a:p>
          <a:p>
            <a:r>
              <a:rPr lang="en-US" dirty="0"/>
              <a:t>Typical characteristics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746ED-EDF6-2F22-E846-4787828F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5D268-595E-2F24-0F3F-BF266544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5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2E6A5-ED13-BE4D-ABD0-32897536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and Prospect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24C03-C6BE-E441-B4C6-8F12A6EEE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have?</a:t>
            </a:r>
          </a:p>
          <a:p>
            <a:r>
              <a:rPr lang="en-US" dirty="0"/>
              <a:t>What do you need?</a:t>
            </a:r>
          </a:p>
          <a:p>
            <a:r>
              <a:rPr lang="en-US" dirty="0"/>
              <a:t>Where is it hosted and how managed?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0335F-F2A0-A94C-9ED0-B7ADD29EB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5B32E-14E3-5D41-8ECF-F9AFA8831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9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raphic 76" descr="User">
            <a:extLst>
              <a:ext uri="{FF2B5EF4-FFF2-40B4-BE49-F238E27FC236}">
                <a16:creationId xmlns:a16="http://schemas.microsoft.com/office/drawing/2014/main" id="{46C40F08-B487-FE46-9E51-46433F16F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2067" y="3277927"/>
            <a:ext cx="914400" cy="914400"/>
          </a:xfrm>
          <a:prstGeom prst="rect">
            <a:avLst/>
          </a:prstGeom>
        </p:spPr>
      </p:pic>
      <p:pic>
        <p:nvPicPr>
          <p:cNvPr id="76" name="Graphic 75" descr="School girl">
            <a:extLst>
              <a:ext uri="{FF2B5EF4-FFF2-40B4-BE49-F238E27FC236}">
                <a16:creationId xmlns:a16="http://schemas.microsoft.com/office/drawing/2014/main" id="{2D5F1723-BB14-B44A-AE88-D13A3AD17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6086" y="1420097"/>
            <a:ext cx="914400" cy="914400"/>
          </a:xfrm>
          <a:prstGeom prst="rect">
            <a:avLst/>
          </a:prstGeom>
        </p:spPr>
      </p:pic>
      <p:pic>
        <p:nvPicPr>
          <p:cNvPr id="67" name="Graphic 66" descr="User">
            <a:extLst>
              <a:ext uri="{FF2B5EF4-FFF2-40B4-BE49-F238E27FC236}">
                <a16:creationId xmlns:a16="http://schemas.microsoft.com/office/drawing/2014/main" id="{34C65BDE-C37F-B74F-96A4-760331F74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2911" y="1415935"/>
            <a:ext cx="914400" cy="914400"/>
          </a:xfrm>
          <a:prstGeom prst="rect">
            <a:avLst/>
          </a:prstGeom>
        </p:spPr>
      </p:pic>
      <p:pic>
        <p:nvPicPr>
          <p:cNvPr id="69" name="Graphic 68" descr="User">
            <a:extLst>
              <a:ext uri="{FF2B5EF4-FFF2-40B4-BE49-F238E27FC236}">
                <a16:creationId xmlns:a16="http://schemas.microsoft.com/office/drawing/2014/main" id="{C3A0A3D4-413B-C840-8E41-7312712ED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8951" y="1415935"/>
            <a:ext cx="914400" cy="9144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69AC6-3956-F342-9577-68F58F664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8C202-F018-4E45-9A76-4DC17A124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60685" y="6371678"/>
            <a:ext cx="2743200" cy="365125"/>
          </a:xfrm>
        </p:spPr>
        <p:txBody>
          <a:bodyPr/>
          <a:lstStyle/>
          <a:p>
            <a:fld id="{0C787423-F450-F145-86EF-8FAF16FDB41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2212CD-9FC6-E04C-9936-7648E6B778BC}"/>
              </a:ext>
            </a:extLst>
          </p:cNvPr>
          <p:cNvSpPr txBox="1"/>
          <p:nvPr/>
        </p:nvSpPr>
        <p:spPr>
          <a:xfrm>
            <a:off x="308677" y="317407"/>
            <a:ext cx="4642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Avenir Next" panose="020B0503020202020204" pitchFamily="34" charset="0"/>
              </a:rPr>
              <a:t>Who is your Buyer Collective?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354C82-3B23-584A-8941-2F3A5598BD61}"/>
              </a:ext>
            </a:extLst>
          </p:cNvPr>
          <p:cNvSpPr txBox="1"/>
          <p:nvPr/>
        </p:nvSpPr>
        <p:spPr>
          <a:xfrm>
            <a:off x="4605251" y="61181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47B959-3135-3046-B360-EBEBEDD2C8C0}"/>
              </a:ext>
            </a:extLst>
          </p:cNvPr>
          <p:cNvSpPr txBox="1"/>
          <p:nvPr/>
        </p:nvSpPr>
        <p:spPr>
          <a:xfrm>
            <a:off x="5429036" y="1085746"/>
            <a:ext cx="56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CEO</a:t>
            </a:r>
          </a:p>
        </p:txBody>
      </p:sp>
      <p:pic>
        <p:nvPicPr>
          <p:cNvPr id="78" name="Graphic 77" descr="User">
            <a:extLst>
              <a:ext uri="{FF2B5EF4-FFF2-40B4-BE49-F238E27FC236}">
                <a16:creationId xmlns:a16="http://schemas.microsoft.com/office/drawing/2014/main" id="{BFFE3B80-ECBA-3F4F-B17B-9265FC5D8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34431" y="1420051"/>
            <a:ext cx="914400" cy="914400"/>
          </a:xfrm>
          <a:prstGeom prst="rect">
            <a:avLst/>
          </a:prstGeom>
        </p:spPr>
      </p:pic>
      <p:pic>
        <p:nvPicPr>
          <p:cNvPr id="72" name="Graphic 71" descr="User">
            <a:extLst>
              <a:ext uri="{FF2B5EF4-FFF2-40B4-BE49-F238E27FC236}">
                <a16:creationId xmlns:a16="http://schemas.microsoft.com/office/drawing/2014/main" id="{E94AB0AC-0330-D346-9861-0628D75C7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4558" y="1415935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0E22F6B-623A-3D4C-AE6C-002D9354C9E3}"/>
              </a:ext>
            </a:extLst>
          </p:cNvPr>
          <p:cNvSpPr txBox="1"/>
          <p:nvPr/>
        </p:nvSpPr>
        <p:spPr>
          <a:xfrm>
            <a:off x="7729279" y="232074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4957B1-EC50-7E4A-B50A-A70432773CE5}"/>
              </a:ext>
            </a:extLst>
          </p:cNvPr>
          <p:cNvSpPr txBox="1"/>
          <p:nvPr/>
        </p:nvSpPr>
        <p:spPr>
          <a:xfrm>
            <a:off x="9014999" y="2320748"/>
            <a:ext cx="2084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Chief Quality Officer</a:t>
            </a:r>
          </a:p>
        </p:txBody>
      </p:sp>
      <p:pic>
        <p:nvPicPr>
          <p:cNvPr id="45" name="Graphic 44" descr="User">
            <a:extLst>
              <a:ext uri="{FF2B5EF4-FFF2-40B4-BE49-F238E27FC236}">
                <a16:creationId xmlns:a16="http://schemas.microsoft.com/office/drawing/2014/main" id="{7C67892A-1C1A-3548-B592-3CC97C98B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1179" y="278290"/>
            <a:ext cx="914400" cy="9144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E615BF8C-9DFA-B043-A180-93BB26FBF07A}"/>
              </a:ext>
            </a:extLst>
          </p:cNvPr>
          <p:cNvSpPr txBox="1"/>
          <p:nvPr/>
        </p:nvSpPr>
        <p:spPr>
          <a:xfrm>
            <a:off x="3697367" y="2320748"/>
            <a:ext cx="99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CIO/CTO</a:t>
            </a:r>
          </a:p>
        </p:txBody>
      </p:sp>
      <p:pic>
        <p:nvPicPr>
          <p:cNvPr id="63" name="Graphic 62" descr="User">
            <a:extLst>
              <a:ext uri="{FF2B5EF4-FFF2-40B4-BE49-F238E27FC236}">
                <a16:creationId xmlns:a16="http://schemas.microsoft.com/office/drawing/2014/main" id="{3C0E20BE-DC45-3242-BCEF-33A5ED0DA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2449" y="1475068"/>
            <a:ext cx="914400" cy="9144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16DA9EC3-F93F-B141-856B-134AD80B360C}"/>
              </a:ext>
            </a:extLst>
          </p:cNvPr>
          <p:cNvSpPr txBox="1"/>
          <p:nvPr/>
        </p:nvSpPr>
        <p:spPr>
          <a:xfrm>
            <a:off x="5666798" y="233045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A960128-7502-6A4B-87CA-FBD77F77BA97}"/>
              </a:ext>
            </a:extLst>
          </p:cNvPr>
          <p:cNvSpPr txBox="1"/>
          <p:nvPr/>
        </p:nvSpPr>
        <p:spPr>
          <a:xfrm>
            <a:off x="2495298" y="2320748"/>
            <a:ext cx="61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471CE8A-ECF8-8446-A4F6-FE785C7201C4}"/>
              </a:ext>
            </a:extLst>
          </p:cNvPr>
          <p:cNvSpPr txBox="1"/>
          <p:nvPr/>
        </p:nvSpPr>
        <p:spPr>
          <a:xfrm>
            <a:off x="883492" y="2320748"/>
            <a:ext cx="727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CHRO</a:t>
            </a:r>
          </a:p>
        </p:txBody>
      </p:sp>
      <p:pic>
        <p:nvPicPr>
          <p:cNvPr id="59" name="Graphic 58" descr="Male profile">
            <a:extLst>
              <a:ext uri="{FF2B5EF4-FFF2-40B4-BE49-F238E27FC236}">
                <a16:creationId xmlns:a16="http://schemas.microsoft.com/office/drawing/2014/main" id="{2121C3A6-993F-2B40-8BE9-5EF1255040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9218" y="3265570"/>
            <a:ext cx="914400" cy="9144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18C6A49F-6CB7-F144-A0D5-4BFB1609ED59}"/>
              </a:ext>
            </a:extLst>
          </p:cNvPr>
          <p:cNvSpPr txBox="1"/>
          <p:nvPr/>
        </p:nvSpPr>
        <p:spPr>
          <a:xfrm>
            <a:off x="3489852" y="4102344"/>
            <a:ext cx="119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VP of Apps</a:t>
            </a:r>
          </a:p>
        </p:txBody>
      </p:sp>
      <p:pic>
        <p:nvPicPr>
          <p:cNvPr id="74" name="Graphic 73" descr="Male profile">
            <a:extLst>
              <a:ext uri="{FF2B5EF4-FFF2-40B4-BE49-F238E27FC236}">
                <a16:creationId xmlns:a16="http://schemas.microsoft.com/office/drawing/2014/main" id="{1A935E60-F1AC-EA4D-8154-6F9FF00608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67386" y="3253213"/>
            <a:ext cx="914400" cy="9144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7039ABFF-9C6E-BB45-BC4D-C29E1F2BA68D}"/>
              </a:ext>
            </a:extLst>
          </p:cNvPr>
          <p:cNvSpPr txBox="1"/>
          <p:nvPr/>
        </p:nvSpPr>
        <p:spPr>
          <a:xfrm>
            <a:off x="4769819" y="4089987"/>
            <a:ext cx="12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 of Telehealth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A7F1575-195B-9A49-A820-E747A54CC261}"/>
              </a:ext>
            </a:extLst>
          </p:cNvPr>
          <p:cNvSpPr txBox="1"/>
          <p:nvPr/>
        </p:nvSpPr>
        <p:spPr>
          <a:xfrm>
            <a:off x="2367465" y="4139889"/>
            <a:ext cx="1149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 Strategic Sourcing</a:t>
            </a:r>
          </a:p>
        </p:txBody>
      </p:sp>
      <p:pic>
        <p:nvPicPr>
          <p:cNvPr id="85" name="Graphic 84" descr="School girl">
            <a:extLst>
              <a:ext uri="{FF2B5EF4-FFF2-40B4-BE49-F238E27FC236}">
                <a16:creationId xmlns:a16="http://schemas.microsoft.com/office/drawing/2014/main" id="{B518524E-68FA-B14B-9189-64D0BB5AA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14837" y="3277927"/>
            <a:ext cx="914400" cy="914400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C4155D8-623B-6547-8A08-D23203AC089B}"/>
              </a:ext>
            </a:extLst>
          </p:cNvPr>
          <p:cNvSpPr txBox="1"/>
          <p:nvPr/>
        </p:nvSpPr>
        <p:spPr>
          <a:xfrm>
            <a:off x="1247792" y="4114701"/>
            <a:ext cx="1248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</a:t>
            </a:r>
          </a:p>
          <a:p>
            <a:pPr algn="ctr"/>
            <a:r>
              <a:rPr lang="en-US" dirty="0"/>
              <a:t>Talent Acquisition</a:t>
            </a:r>
          </a:p>
        </p:txBody>
      </p:sp>
      <p:pic>
        <p:nvPicPr>
          <p:cNvPr id="16" name="Graphic 15" descr="Male profile">
            <a:extLst>
              <a:ext uri="{FF2B5EF4-FFF2-40B4-BE49-F238E27FC236}">
                <a16:creationId xmlns:a16="http://schemas.microsoft.com/office/drawing/2014/main" id="{F7CEE557-4032-214C-8923-8B09458246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81514" y="3277927"/>
            <a:ext cx="914400" cy="914400"/>
          </a:xfrm>
          <a:prstGeom prst="rect">
            <a:avLst/>
          </a:prstGeom>
        </p:spPr>
      </p:pic>
      <p:pic>
        <p:nvPicPr>
          <p:cNvPr id="18" name="Graphic 17" descr="Female Profile">
            <a:extLst>
              <a:ext uri="{FF2B5EF4-FFF2-40B4-BE49-F238E27FC236}">
                <a16:creationId xmlns:a16="http://schemas.microsoft.com/office/drawing/2014/main" id="{B3F7F9E3-86AC-F14E-B36D-B9A2B5B121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91476" y="3277927"/>
            <a:ext cx="914400" cy="9144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A34A0BC-1880-6045-A595-F09E258F7D92}"/>
              </a:ext>
            </a:extLst>
          </p:cNvPr>
          <p:cNvSpPr txBox="1"/>
          <p:nvPr/>
        </p:nvSpPr>
        <p:spPr>
          <a:xfrm>
            <a:off x="8733751" y="4114701"/>
            <a:ext cx="1673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 of Language Services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D30439-BA01-2241-B714-D73BB3C6DDD6}"/>
              </a:ext>
            </a:extLst>
          </p:cNvPr>
          <p:cNvSpPr txBox="1"/>
          <p:nvPr/>
        </p:nvSpPr>
        <p:spPr>
          <a:xfrm>
            <a:off x="10431482" y="4114701"/>
            <a:ext cx="1414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 of Compliance and Risk</a:t>
            </a:r>
          </a:p>
        </p:txBody>
      </p:sp>
      <p:pic>
        <p:nvPicPr>
          <p:cNvPr id="90" name="Graphic 89" descr="School girl">
            <a:extLst>
              <a:ext uri="{FF2B5EF4-FFF2-40B4-BE49-F238E27FC236}">
                <a16:creationId xmlns:a16="http://schemas.microsoft.com/office/drawing/2014/main" id="{9479A96E-4403-6843-8F4F-E228D0B097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5722" y="3302640"/>
            <a:ext cx="914400" cy="914400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3A56D57F-5638-1B4A-B29D-A74699D8FC74}"/>
              </a:ext>
            </a:extLst>
          </p:cNvPr>
          <p:cNvSpPr txBox="1"/>
          <p:nvPr/>
        </p:nvSpPr>
        <p:spPr>
          <a:xfrm>
            <a:off x="308677" y="4139414"/>
            <a:ext cx="124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Diversity</a:t>
            </a:r>
          </a:p>
          <a:p>
            <a:pPr algn="ctr"/>
            <a:r>
              <a:rPr lang="en-US" dirty="0"/>
              <a:t>Officer</a:t>
            </a:r>
          </a:p>
        </p:txBody>
      </p:sp>
      <p:pic>
        <p:nvPicPr>
          <p:cNvPr id="22" name="Graphic 21" descr="School boy">
            <a:extLst>
              <a:ext uri="{FF2B5EF4-FFF2-40B4-BE49-F238E27FC236}">
                <a16:creationId xmlns:a16="http://schemas.microsoft.com/office/drawing/2014/main" id="{AD575C88-9600-3547-A9EE-7A064D72E6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70720" y="3277927"/>
            <a:ext cx="914400" cy="9144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0845A35-6CDC-5C48-9058-C5CCFCCD319D}"/>
              </a:ext>
            </a:extLst>
          </p:cNvPr>
          <p:cNvSpPr txBox="1"/>
          <p:nvPr/>
        </p:nvSpPr>
        <p:spPr>
          <a:xfrm>
            <a:off x="5549704" y="4114701"/>
            <a:ext cx="180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 or  Dir of Credential Verification</a:t>
            </a:r>
          </a:p>
        </p:txBody>
      </p:sp>
      <p:pic>
        <p:nvPicPr>
          <p:cNvPr id="92" name="Graphic 91" descr="School boy">
            <a:extLst>
              <a:ext uri="{FF2B5EF4-FFF2-40B4-BE49-F238E27FC236}">
                <a16:creationId xmlns:a16="http://schemas.microsoft.com/office/drawing/2014/main" id="{FAF32EFA-F39F-B046-A8FF-CBFA4B5DD6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06396" y="3277927"/>
            <a:ext cx="914400" cy="914400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44074415-3F5E-6642-8554-075634A7364E}"/>
              </a:ext>
            </a:extLst>
          </p:cNvPr>
          <p:cNvSpPr txBox="1"/>
          <p:nvPr/>
        </p:nvSpPr>
        <p:spPr>
          <a:xfrm>
            <a:off x="6785380" y="4114701"/>
            <a:ext cx="180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 of </a:t>
            </a:r>
          </a:p>
          <a:p>
            <a:pPr algn="ctr"/>
            <a:r>
              <a:rPr lang="en-US" dirty="0"/>
              <a:t>Medical </a:t>
            </a:r>
          </a:p>
          <a:p>
            <a:pPr algn="ctr"/>
            <a:r>
              <a:rPr lang="en-US" dirty="0"/>
              <a:t>Staff Services</a:t>
            </a:r>
          </a:p>
        </p:txBody>
      </p:sp>
      <p:pic>
        <p:nvPicPr>
          <p:cNvPr id="95" name="Graphic 94" descr="Male profile">
            <a:extLst>
              <a:ext uri="{FF2B5EF4-FFF2-40B4-BE49-F238E27FC236}">
                <a16:creationId xmlns:a16="http://schemas.microsoft.com/office/drawing/2014/main" id="{130E97B3-EAD8-BAB7-CE98-2F27499C0DB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99411" y="5288451"/>
            <a:ext cx="914400" cy="914400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E7D6B0E8-6A9B-3D27-D96F-4743CA8717D4}"/>
              </a:ext>
            </a:extLst>
          </p:cNvPr>
          <p:cNvSpPr txBox="1"/>
          <p:nvPr/>
        </p:nvSpPr>
        <p:spPr>
          <a:xfrm>
            <a:off x="2587256" y="6125225"/>
            <a:ext cx="153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 Owner</a:t>
            </a:r>
          </a:p>
        </p:txBody>
      </p:sp>
      <p:pic>
        <p:nvPicPr>
          <p:cNvPr id="97" name="Graphic 96" descr="Male profile">
            <a:extLst>
              <a:ext uri="{FF2B5EF4-FFF2-40B4-BE49-F238E27FC236}">
                <a16:creationId xmlns:a16="http://schemas.microsoft.com/office/drawing/2014/main" id="{0EF9D6DB-934C-5C03-549F-91BBE918D8D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93100" y="5277163"/>
            <a:ext cx="914400" cy="914400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85EAA1F1-EE86-F06F-8893-193674EB64F8}"/>
              </a:ext>
            </a:extLst>
          </p:cNvPr>
          <p:cNvSpPr txBox="1"/>
          <p:nvPr/>
        </p:nvSpPr>
        <p:spPr>
          <a:xfrm>
            <a:off x="1480945" y="6113937"/>
            <a:ext cx="113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Influencer</a:t>
            </a:r>
          </a:p>
        </p:txBody>
      </p:sp>
      <p:pic>
        <p:nvPicPr>
          <p:cNvPr id="99" name="Graphic 98" descr="User">
            <a:extLst>
              <a:ext uri="{FF2B5EF4-FFF2-40B4-BE49-F238E27FC236}">
                <a16:creationId xmlns:a16="http://schemas.microsoft.com/office/drawing/2014/main" id="{4F0EF159-1657-7A43-8F29-C93A4DEFD8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94006" y="5231580"/>
            <a:ext cx="914400" cy="914400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37E4C95F-03C9-1985-6371-684853671641}"/>
              </a:ext>
            </a:extLst>
          </p:cNvPr>
          <p:cNvSpPr txBox="1"/>
          <p:nvPr/>
        </p:nvSpPr>
        <p:spPr>
          <a:xfrm>
            <a:off x="4120794" y="6136393"/>
            <a:ext cx="1143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Champion</a:t>
            </a:r>
          </a:p>
        </p:txBody>
      </p:sp>
    </p:spTree>
    <p:extLst>
      <p:ext uri="{BB962C8B-B14F-4D97-AF65-F5344CB8AC3E}">
        <p14:creationId xmlns:p14="http://schemas.microsoft.com/office/powerpoint/2010/main" val="287027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7536-6952-6A40-8884-D79DEFE0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Proposition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39C1F5-F34B-6E4A-8B87-1F8A57FD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Current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Future</a:t>
            </a:r>
            <a:endParaRPr lang="en-US" dirty="0"/>
          </a:p>
          <a:p>
            <a:endParaRPr lang="en-US" sz="4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19452F-F746-4844-99B6-968B645B0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Proprietary &amp; Confidential.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8097F-C0C8-9F48-8A8F-EC40CB552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787423-F450-F145-86EF-8FAF16FDB41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7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LP Template Sep 22" id="{AFB2969C-C9A8-B045-8AD8-BE0D809C0A34}" vid="{DE91A77E-8625-1447-8C7B-8D52858051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483</Words>
  <Application>Microsoft Macintosh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</vt:lpstr>
      <vt:lpstr>Avenir Next Heavy</vt:lpstr>
      <vt:lpstr>Calibri</vt:lpstr>
      <vt:lpstr>Office Theme</vt:lpstr>
      <vt:lpstr>Goal Setting and ICP Workshop</vt:lpstr>
      <vt:lpstr>Current Situation</vt:lpstr>
      <vt:lpstr>Goals – What Does Success Look Like</vt:lpstr>
      <vt:lpstr>Barriers To Overcome</vt:lpstr>
      <vt:lpstr>Ideal Customer Profiles</vt:lpstr>
      <vt:lpstr>Best Fit Customer</vt:lpstr>
      <vt:lpstr>Customer and Prospect Data</vt:lpstr>
      <vt:lpstr>PowerPoint Presentation</vt:lpstr>
      <vt:lpstr>Value Proposition</vt:lpstr>
      <vt:lpstr>Sales Process</vt:lpstr>
      <vt:lpstr>Lessons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[title]</dc:title>
  <dc:creator>Adam Turinas</dc:creator>
  <cp:lastModifiedBy>Adam Turinas</cp:lastModifiedBy>
  <cp:revision>2</cp:revision>
  <cp:lastPrinted>2020-11-18T15:12:02Z</cp:lastPrinted>
  <dcterms:created xsi:type="dcterms:W3CDTF">2023-03-25T17:33:15Z</dcterms:created>
  <dcterms:modified xsi:type="dcterms:W3CDTF">2023-03-25T17:35:33Z</dcterms:modified>
</cp:coreProperties>
</file>