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36"/>
  </p:notesMasterIdLst>
  <p:sldIdLst>
    <p:sldId id="256" r:id="rId2"/>
    <p:sldId id="309" r:id="rId3"/>
    <p:sldId id="310" r:id="rId4"/>
    <p:sldId id="730" r:id="rId5"/>
    <p:sldId id="733" r:id="rId6"/>
    <p:sldId id="739" r:id="rId7"/>
    <p:sldId id="734" r:id="rId8"/>
    <p:sldId id="745" r:id="rId9"/>
    <p:sldId id="735" r:id="rId10"/>
    <p:sldId id="760" r:id="rId11"/>
    <p:sldId id="761" r:id="rId12"/>
    <p:sldId id="762" r:id="rId13"/>
    <p:sldId id="763" r:id="rId14"/>
    <p:sldId id="764" r:id="rId15"/>
    <p:sldId id="765" r:id="rId16"/>
    <p:sldId id="766" r:id="rId17"/>
    <p:sldId id="767" r:id="rId18"/>
    <p:sldId id="768" r:id="rId19"/>
    <p:sldId id="769" r:id="rId20"/>
    <p:sldId id="770" r:id="rId21"/>
    <p:sldId id="741" r:id="rId22"/>
    <p:sldId id="742" r:id="rId23"/>
    <p:sldId id="743" r:id="rId24"/>
    <p:sldId id="744" r:id="rId25"/>
    <p:sldId id="750" r:id="rId26"/>
    <p:sldId id="751" r:id="rId27"/>
    <p:sldId id="752" r:id="rId28"/>
    <p:sldId id="753" r:id="rId29"/>
    <p:sldId id="754" r:id="rId30"/>
    <p:sldId id="755" r:id="rId31"/>
    <p:sldId id="756" r:id="rId32"/>
    <p:sldId id="757" r:id="rId33"/>
    <p:sldId id="758" r:id="rId34"/>
    <p:sldId id="759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9317"/>
    <p:restoredTop sz="96208"/>
  </p:normalViewPr>
  <p:slideViewPr>
    <p:cSldViewPr snapToGrid="0" snapToObjects="1">
      <p:cViewPr varScale="1">
        <p:scale>
          <a:sx n="118" d="100"/>
          <a:sy n="118" d="100"/>
        </p:scale>
        <p:origin x="248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F1414-9E78-1748-A231-A0BF751E0D5D}" type="datetimeFigureOut">
              <a:rPr lang="en-US" smtClean="0"/>
              <a:t>3/25/23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5C162-8224-814A-9ACA-D3ADFC413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65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4DAAF-21ED-914F-8BB7-CBA50076A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B31969-5DE0-6F4B-B4FE-F4411A8E47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29407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436D3-2D8C-B042-9A81-F0338601C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9620AA-E0D8-7C48-AAB8-2CD123966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479800B-66E7-6345-9AEF-BF4DCE43F6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073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429A90D-D176-0040-B83D-E433A68F19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Proprietary &amp; Confidential. All rights reserved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EF0E0E9-B5C2-EC45-BFE8-6EE858005E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87423-F450-F145-86EF-8FAF16FDB4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01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2BF114-CA1F-B140-8323-91D5F78D58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104565-9628-EA48-891D-37A6DE91D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C88568B-E0DF-7943-934A-29ED952915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073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788817A-A696-684D-B031-2EBF62742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Proprietary &amp; Confidential. All rights reserved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3F91AC3-39A9-3749-B2F7-927E8FB25D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87423-F450-F145-86EF-8FAF16FDB4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53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D04E3-2B41-DE46-889C-5A689AEB8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91341-B70E-344F-86F8-B72EF5255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3E6E13F-AE76-3643-B990-42C94478F7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073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5D6F97-E7B8-B141-AADD-12D2061645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Proprietary &amp; Confidential. All rights reserved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0CCD0C2-A4AC-3B4B-8597-725BFF5E21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87423-F450-F145-86EF-8FAF16FDB4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69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80B2E-7093-7345-9353-977C0183B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369F9-7B04-EB46-9A6A-CF679C9B9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917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E4197-661A-4C48-BFEC-0F307A8FA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CD758-BA16-8042-B04F-FBD4FF8846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552F63-36DC-F047-8C8E-E16A96DD9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18889FE-B7B9-2A47-8F36-508CB9271D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5073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F57362D-EA47-E64F-8BFF-C309E5B22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Proprietary &amp; Confidential. All rights reserved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E0B4006-6AB8-A841-8EA8-98DCC4C47D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87423-F450-F145-86EF-8FAF16FDB4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118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413C8-4946-4B42-8A07-24EF371AF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07BCC-85DE-DB46-BD92-A663DFDDD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0FD8C2-E9AD-FB49-80A8-F075747539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CCB514-346A-6A4B-A9DB-2872375C59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9340CA-D125-B945-9647-AAEFF6B0F2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7075E05-37DC-5049-948E-8B8CAF7430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5073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4D92B14-6EB4-E242-9234-7B014AF03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Proprietary &amp; Confidential. All rights reserved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5CF49C81-8CF7-E948-BA5C-322314E8A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87423-F450-F145-86EF-8FAF16FDB4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96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A97B0-0EF4-FD41-9DCA-41B7932CA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05A3207-FF5A-A940-91DA-61841AC063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073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D2BA098-60EF-FF4B-B372-6ED8539C1E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Proprietary &amp; Confidential. All rights reserved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316D762-F1B8-7A46-8A08-94D3FBD72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87423-F450-F145-86EF-8FAF16FDB4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79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CE6AB5D-A489-4945-B270-00ED15A35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073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611B6B-93D0-434A-A509-78515AF320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Proprietary &amp; Confidential. All rights reserved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C917DFA-4F9F-0345-94F3-8540BF1DDF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87423-F450-F145-86EF-8FAF16FDB4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18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0201B-F8B6-034F-91CC-AB047626A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BEDE8-1557-E54A-A9CB-B94FAF880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680617-9DFA-A54A-BD32-B7161344E7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6E7C36D-FE59-B046-9027-FD91BF6964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5073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0731C4A-D751-0E49-A0DB-D325F7D107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Proprietary &amp; Confidential. All rights reserved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105472E-7771-A946-B9AE-CC3B28F862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87423-F450-F145-86EF-8FAF16FDB4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928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018B3-B57E-B84E-9C5E-930B7CF3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DF6C0C-2DC6-884E-9DB0-E1339C6161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868E32-99A8-374E-9049-37A6FA9723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1F5D27D-6BD0-B445-8025-650914B408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5073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60F39A7-DFB9-9342-B113-1499A66AF7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Proprietary &amp; Confidential. All rights reserved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620EBD0-2B93-6142-B139-7C742E5645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87423-F450-F145-86EF-8FAF16FDB4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92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D26908-22A4-9D49-A852-E53CF64D5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A18769-C8E6-6F45-A1FD-1AE73F073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43698-99E1-2F41-9D80-EA6F2ECB84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073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42B29-1BDB-F940-9B61-BF65AA351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Proprietary &amp; Confidential. All rights reserved</a:t>
            </a: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CF2C92D9-57AC-4A02-8D69-7E9860AB4C9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10243" y="6262626"/>
            <a:ext cx="1055914" cy="46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29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>
              <a:lumMod val="75000"/>
              <a:lumOff val="25000"/>
            </a:schemeClr>
          </a:solidFill>
          <a:latin typeface="Avenir Next" panose="020B05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Next" panose="020B05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Next" panose="020B05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Next" panose="020B05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Next" panose="020B05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Next" panose="020B05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377B4-62F5-E14F-A0A6-71DAA67D71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Content Strategy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3FB6CB-F02A-3A4C-941D-E6F80E6682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6E3CB3B1-09EA-654E-A633-8067B8E940EB}" type="datetime4">
              <a:rPr lang="en-US" smtClean="0"/>
              <a:t>March 25, 2023</a:t>
            </a:fld>
            <a:endParaRPr lang="en-US" dirty="0"/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4B515AF6-B968-4840-A1A8-E94553995AE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254" y="5693005"/>
            <a:ext cx="1915764" cy="1022113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4530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93887A-386B-E94A-B329-86604D6EF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FD131-6699-244E-9287-FF2C9AD52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Table 12">
            <a:extLst>
              <a:ext uri="{FF2B5EF4-FFF2-40B4-BE49-F238E27FC236}">
                <a16:creationId xmlns:a16="http://schemas.microsoft.com/office/drawing/2014/main" id="{5E34EB08-D1ED-B947-8BB3-1E9C3B9D33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4586766"/>
              </p:ext>
            </p:extLst>
          </p:nvPr>
        </p:nvGraphicFramePr>
        <p:xfrm>
          <a:off x="168924" y="180547"/>
          <a:ext cx="12023076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062">
                  <a:extLst>
                    <a:ext uri="{9D8B030D-6E8A-4147-A177-3AD203B41FA5}">
                      <a16:colId xmlns:a16="http://schemas.microsoft.com/office/drawing/2014/main" val="2506062591"/>
                    </a:ext>
                  </a:extLst>
                </a:gridCol>
                <a:gridCol w="10242014">
                  <a:extLst>
                    <a:ext uri="{9D8B030D-6E8A-4147-A177-3AD203B41FA5}">
                      <a16:colId xmlns:a16="http://schemas.microsoft.com/office/drawing/2014/main" val="1274657774"/>
                    </a:ext>
                  </a:extLst>
                </a:gridCol>
              </a:tblGrid>
              <a:tr h="3482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Key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450933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Becoming Aware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572659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Learning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010559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Considering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009447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Comparing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96555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Deciding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050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449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F65D4-C0D9-9C48-87BE-61B679A74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60530" y="-332279"/>
            <a:ext cx="6436604" cy="1325563"/>
          </a:xfrm>
        </p:spPr>
        <p:txBody>
          <a:bodyPr>
            <a:normAutofit/>
          </a:bodyPr>
          <a:lstStyle/>
          <a:p>
            <a:r>
              <a:rPr lang="en-US" sz="2800" dirty="0"/>
              <a:t>Persona: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23FA8B-3580-9A4C-9982-FC0BDE35AE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D81CE6-DDA4-0941-A7F8-806803E836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A709F1-493C-F54B-8A61-CF32AC51355B}"/>
              </a:ext>
            </a:extLst>
          </p:cNvPr>
          <p:cNvSpPr txBox="1"/>
          <p:nvPr/>
        </p:nvSpPr>
        <p:spPr>
          <a:xfrm>
            <a:off x="394105" y="807825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Name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AC5237-BC0C-FF44-A284-AB5C69876870}"/>
              </a:ext>
            </a:extLst>
          </p:cNvPr>
          <p:cNvSpPr txBox="1"/>
          <p:nvPr/>
        </p:nvSpPr>
        <p:spPr>
          <a:xfrm>
            <a:off x="394105" y="1554735"/>
            <a:ext cx="1966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Where they work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D50FC8-4861-A04E-9C42-E4360475F656}"/>
              </a:ext>
            </a:extLst>
          </p:cNvPr>
          <p:cNvSpPr txBox="1"/>
          <p:nvPr/>
        </p:nvSpPr>
        <p:spPr>
          <a:xfrm>
            <a:off x="394105" y="2645406"/>
            <a:ext cx="1821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Responsibilities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1D75BB-BB2C-2947-A83E-F0F6F71BDDE1}"/>
              </a:ext>
            </a:extLst>
          </p:cNvPr>
          <p:cNvSpPr txBox="1"/>
          <p:nvPr/>
        </p:nvSpPr>
        <p:spPr>
          <a:xfrm>
            <a:off x="394105" y="4264885"/>
            <a:ext cx="2566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Role in buying process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999DD0-90D1-B54B-9CC3-97219D0621FD}"/>
              </a:ext>
            </a:extLst>
          </p:cNvPr>
          <p:cNvSpPr/>
          <p:nvPr/>
        </p:nvSpPr>
        <p:spPr>
          <a:xfrm>
            <a:off x="330506" y="550842"/>
            <a:ext cx="11743981" cy="56296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394E75-0389-004C-AF78-805440AEF096}"/>
              </a:ext>
            </a:extLst>
          </p:cNvPr>
          <p:cNvSpPr txBox="1"/>
          <p:nvPr/>
        </p:nvSpPr>
        <p:spPr>
          <a:xfrm>
            <a:off x="7315928" y="807825"/>
            <a:ext cx="4190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Relevant Personality Traits &amp; Behaviors</a:t>
            </a:r>
          </a:p>
        </p:txBody>
      </p:sp>
    </p:spTree>
    <p:extLst>
      <p:ext uri="{BB962C8B-B14F-4D97-AF65-F5344CB8AC3E}">
        <p14:creationId xmlns:p14="http://schemas.microsoft.com/office/powerpoint/2010/main" val="2712025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93887A-386B-E94A-B329-86604D6EF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FD131-6699-244E-9287-FF2C9AD52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Table 12">
            <a:extLst>
              <a:ext uri="{FF2B5EF4-FFF2-40B4-BE49-F238E27FC236}">
                <a16:creationId xmlns:a16="http://schemas.microsoft.com/office/drawing/2014/main" id="{5E34EB08-D1ED-B947-8BB3-1E9C3B9D3380}"/>
              </a:ext>
            </a:extLst>
          </p:cNvPr>
          <p:cNvGraphicFramePr>
            <a:graphicFrameLocks/>
          </p:cNvGraphicFramePr>
          <p:nvPr/>
        </p:nvGraphicFramePr>
        <p:xfrm>
          <a:off x="168924" y="180547"/>
          <a:ext cx="12023076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062">
                  <a:extLst>
                    <a:ext uri="{9D8B030D-6E8A-4147-A177-3AD203B41FA5}">
                      <a16:colId xmlns:a16="http://schemas.microsoft.com/office/drawing/2014/main" val="2506062591"/>
                    </a:ext>
                  </a:extLst>
                </a:gridCol>
                <a:gridCol w="10242014">
                  <a:extLst>
                    <a:ext uri="{9D8B030D-6E8A-4147-A177-3AD203B41FA5}">
                      <a16:colId xmlns:a16="http://schemas.microsoft.com/office/drawing/2014/main" val="1274657774"/>
                    </a:ext>
                  </a:extLst>
                </a:gridCol>
              </a:tblGrid>
              <a:tr h="3482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Key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450933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Becoming Aware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572659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Learning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010559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Considering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009447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Comparing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96555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Deciding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050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683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F65D4-C0D9-9C48-87BE-61B679A74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60530" y="-332279"/>
            <a:ext cx="6436604" cy="1325563"/>
          </a:xfrm>
        </p:spPr>
        <p:txBody>
          <a:bodyPr>
            <a:normAutofit/>
          </a:bodyPr>
          <a:lstStyle/>
          <a:p>
            <a:r>
              <a:rPr lang="en-US" sz="2800" dirty="0"/>
              <a:t>Persona: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23FA8B-3580-9A4C-9982-FC0BDE35AE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D81CE6-DDA4-0941-A7F8-806803E836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A709F1-493C-F54B-8A61-CF32AC51355B}"/>
              </a:ext>
            </a:extLst>
          </p:cNvPr>
          <p:cNvSpPr txBox="1"/>
          <p:nvPr/>
        </p:nvSpPr>
        <p:spPr>
          <a:xfrm>
            <a:off x="394105" y="807825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Name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AC5237-BC0C-FF44-A284-AB5C69876870}"/>
              </a:ext>
            </a:extLst>
          </p:cNvPr>
          <p:cNvSpPr txBox="1"/>
          <p:nvPr/>
        </p:nvSpPr>
        <p:spPr>
          <a:xfrm>
            <a:off x="394105" y="1554735"/>
            <a:ext cx="1966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Where they work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D50FC8-4861-A04E-9C42-E4360475F656}"/>
              </a:ext>
            </a:extLst>
          </p:cNvPr>
          <p:cNvSpPr txBox="1"/>
          <p:nvPr/>
        </p:nvSpPr>
        <p:spPr>
          <a:xfrm>
            <a:off x="394105" y="2645406"/>
            <a:ext cx="1821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Responsibilities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1D75BB-BB2C-2947-A83E-F0F6F71BDDE1}"/>
              </a:ext>
            </a:extLst>
          </p:cNvPr>
          <p:cNvSpPr txBox="1"/>
          <p:nvPr/>
        </p:nvSpPr>
        <p:spPr>
          <a:xfrm>
            <a:off x="394105" y="4264885"/>
            <a:ext cx="2566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Role in buying process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999DD0-90D1-B54B-9CC3-97219D0621FD}"/>
              </a:ext>
            </a:extLst>
          </p:cNvPr>
          <p:cNvSpPr/>
          <p:nvPr/>
        </p:nvSpPr>
        <p:spPr>
          <a:xfrm>
            <a:off x="330506" y="550842"/>
            <a:ext cx="11743981" cy="56296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394E75-0389-004C-AF78-805440AEF096}"/>
              </a:ext>
            </a:extLst>
          </p:cNvPr>
          <p:cNvSpPr txBox="1"/>
          <p:nvPr/>
        </p:nvSpPr>
        <p:spPr>
          <a:xfrm>
            <a:off x="7315928" y="807825"/>
            <a:ext cx="4190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Relevant Personality Traits &amp; Behaviors</a:t>
            </a:r>
          </a:p>
        </p:txBody>
      </p:sp>
    </p:spTree>
    <p:extLst>
      <p:ext uri="{BB962C8B-B14F-4D97-AF65-F5344CB8AC3E}">
        <p14:creationId xmlns:p14="http://schemas.microsoft.com/office/powerpoint/2010/main" val="3671077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93887A-386B-E94A-B329-86604D6EF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FD131-6699-244E-9287-FF2C9AD52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Table 12">
            <a:extLst>
              <a:ext uri="{FF2B5EF4-FFF2-40B4-BE49-F238E27FC236}">
                <a16:creationId xmlns:a16="http://schemas.microsoft.com/office/drawing/2014/main" id="{5E34EB08-D1ED-B947-8BB3-1E9C3B9D3380}"/>
              </a:ext>
            </a:extLst>
          </p:cNvPr>
          <p:cNvGraphicFramePr>
            <a:graphicFrameLocks/>
          </p:cNvGraphicFramePr>
          <p:nvPr/>
        </p:nvGraphicFramePr>
        <p:xfrm>
          <a:off x="168924" y="180547"/>
          <a:ext cx="12023076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062">
                  <a:extLst>
                    <a:ext uri="{9D8B030D-6E8A-4147-A177-3AD203B41FA5}">
                      <a16:colId xmlns:a16="http://schemas.microsoft.com/office/drawing/2014/main" val="2506062591"/>
                    </a:ext>
                  </a:extLst>
                </a:gridCol>
                <a:gridCol w="10242014">
                  <a:extLst>
                    <a:ext uri="{9D8B030D-6E8A-4147-A177-3AD203B41FA5}">
                      <a16:colId xmlns:a16="http://schemas.microsoft.com/office/drawing/2014/main" val="1274657774"/>
                    </a:ext>
                  </a:extLst>
                </a:gridCol>
              </a:tblGrid>
              <a:tr h="3482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Key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450933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Becoming Aware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572659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Learning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010559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Considering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009447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Comparing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96555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Deciding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050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298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F65D4-C0D9-9C48-87BE-61B679A74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60530" y="-332279"/>
            <a:ext cx="6436604" cy="1325563"/>
          </a:xfrm>
        </p:spPr>
        <p:txBody>
          <a:bodyPr>
            <a:normAutofit/>
          </a:bodyPr>
          <a:lstStyle/>
          <a:p>
            <a:r>
              <a:rPr lang="en-US" sz="2800" dirty="0"/>
              <a:t>Persona: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23FA8B-3580-9A4C-9982-FC0BDE35AE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D81CE6-DDA4-0941-A7F8-806803E836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A709F1-493C-F54B-8A61-CF32AC51355B}"/>
              </a:ext>
            </a:extLst>
          </p:cNvPr>
          <p:cNvSpPr txBox="1"/>
          <p:nvPr/>
        </p:nvSpPr>
        <p:spPr>
          <a:xfrm>
            <a:off x="394105" y="807825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Name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AC5237-BC0C-FF44-A284-AB5C69876870}"/>
              </a:ext>
            </a:extLst>
          </p:cNvPr>
          <p:cNvSpPr txBox="1"/>
          <p:nvPr/>
        </p:nvSpPr>
        <p:spPr>
          <a:xfrm>
            <a:off x="394105" y="1554735"/>
            <a:ext cx="1966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Where they work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D50FC8-4861-A04E-9C42-E4360475F656}"/>
              </a:ext>
            </a:extLst>
          </p:cNvPr>
          <p:cNvSpPr txBox="1"/>
          <p:nvPr/>
        </p:nvSpPr>
        <p:spPr>
          <a:xfrm>
            <a:off x="394105" y="2645406"/>
            <a:ext cx="1821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Responsibilities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1D75BB-BB2C-2947-A83E-F0F6F71BDDE1}"/>
              </a:ext>
            </a:extLst>
          </p:cNvPr>
          <p:cNvSpPr txBox="1"/>
          <p:nvPr/>
        </p:nvSpPr>
        <p:spPr>
          <a:xfrm>
            <a:off x="394105" y="4264885"/>
            <a:ext cx="2566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Role in buying process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999DD0-90D1-B54B-9CC3-97219D0621FD}"/>
              </a:ext>
            </a:extLst>
          </p:cNvPr>
          <p:cNvSpPr/>
          <p:nvPr/>
        </p:nvSpPr>
        <p:spPr>
          <a:xfrm>
            <a:off x="330506" y="550842"/>
            <a:ext cx="11743981" cy="56296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394E75-0389-004C-AF78-805440AEF096}"/>
              </a:ext>
            </a:extLst>
          </p:cNvPr>
          <p:cNvSpPr txBox="1"/>
          <p:nvPr/>
        </p:nvSpPr>
        <p:spPr>
          <a:xfrm>
            <a:off x="7315928" y="807825"/>
            <a:ext cx="4190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Relevant Personality Traits &amp; Behaviors</a:t>
            </a:r>
          </a:p>
        </p:txBody>
      </p:sp>
    </p:spTree>
    <p:extLst>
      <p:ext uri="{BB962C8B-B14F-4D97-AF65-F5344CB8AC3E}">
        <p14:creationId xmlns:p14="http://schemas.microsoft.com/office/powerpoint/2010/main" val="4143015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93887A-386B-E94A-B329-86604D6EF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FD131-6699-244E-9287-FF2C9AD52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5" name="Table 12">
            <a:extLst>
              <a:ext uri="{FF2B5EF4-FFF2-40B4-BE49-F238E27FC236}">
                <a16:creationId xmlns:a16="http://schemas.microsoft.com/office/drawing/2014/main" id="{5E34EB08-D1ED-B947-8BB3-1E9C3B9D3380}"/>
              </a:ext>
            </a:extLst>
          </p:cNvPr>
          <p:cNvGraphicFramePr>
            <a:graphicFrameLocks/>
          </p:cNvGraphicFramePr>
          <p:nvPr/>
        </p:nvGraphicFramePr>
        <p:xfrm>
          <a:off x="168924" y="180547"/>
          <a:ext cx="12023076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062">
                  <a:extLst>
                    <a:ext uri="{9D8B030D-6E8A-4147-A177-3AD203B41FA5}">
                      <a16:colId xmlns:a16="http://schemas.microsoft.com/office/drawing/2014/main" val="2506062591"/>
                    </a:ext>
                  </a:extLst>
                </a:gridCol>
                <a:gridCol w="10242014">
                  <a:extLst>
                    <a:ext uri="{9D8B030D-6E8A-4147-A177-3AD203B41FA5}">
                      <a16:colId xmlns:a16="http://schemas.microsoft.com/office/drawing/2014/main" val="1274657774"/>
                    </a:ext>
                  </a:extLst>
                </a:gridCol>
              </a:tblGrid>
              <a:tr h="3482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Key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450933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Becoming Aware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572659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Learning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010559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Considering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009447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Comparing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96555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Deciding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050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68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F65D4-C0D9-9C48-87BE-61B679A74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60530" y="-332279"/>
            <a:ext cx="6436604" cy="1325563"/>
          </a:xfrm>
        </p:spPr>
        <p:txBody>
          <a:bodyPr>
            <a:normAutofit/>
          </a:bodyPr>
          <a:lstStyle/>
          <a:p>
            <a:r>
              <a:rPr lang="en-US" sz="2800" dirty="0"/>
              <a:t>Persona: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23FA8B-3580-9A4C-9982-FC0BDE35AE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D81CE6-DDA4-0941-A7F8-806803E836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A709F1-493C-F54B-8A61-CF32AC51355B}"/>
              </a:ext>
            </a:extLst>
          </p:cNvPr>
          <p:cNvSpPr txBox="1"/>
          <p:nvPr/>
        </p:nvSpPr>
        <p:spPr>
          <a:xfrm>
            <a:off x="394105" y="807825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Name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AC5237-BC0C-FF44-A284-AB5C69876870}"/>
              </a:ext>
            </a:extLst>
          </p:cNvPr>
          <p:cNvSpPr txBox="1"/>
          <p:nvPr/>
        </p:nvSpPr>
        <p:spPr>
          <a:xfrm>
            <a:off x="394105" y="1554735"/>
            <a:ext cx="1966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Where they work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D50FC8-4861-A04E-9C42-E4360475F656}"/>
              </a:ext>
            </a:extLst>
          </p:cNvPr>
          <p:cNvSpPr txBox="1"/>
          <p:nvPr/>
        </p:nvSpPr>
        <p:spPr>
          <a:xfrm>
            <a:off x="394105" y="2645406"/>
            <a:ext cx="1821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Responsibilities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1D75BB-BB2C-2947-A83E-F0F6F71BDDE1}"/>
              </a:ext>
            </a:extLst>
          </p:cNvPr>
          <p:cNvSpPr txBox="1"/>
          <p:nvPr/>
        </p:nvSpPr>
        <p:spPr>
          <a:xfrm>
            <a:off x="394105" y="4264885"/>
            <a:ext cx="2566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Role in buying process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999DD0-90D1-B54B-9CC3-97219D0621FD}"/>
              </a:ext>
            </a:extLst>
          </p:cNvPr>
          <p:cNvSpPr/>
          <p:nvPr/>
        </p:nvSpPr>
        <p:spPr>
          <a:xfrm>
            <a:off x="330506" y="550842"/>
            <a:ext cx="11743981" cy="56296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394E75-0389-004C-AF78-805440AEF096}"/>
              </a:ext>
            </a:extLst>
          </p:cNvPr>
          <p:cNvSpPr txBox="1"/>
          <p:nvPr/>
        </p:nvSpPr>
        <p:spPr>
          <a:xfrm>
            <a:off x="7315928" y="807825"/>
            <a:ext cx="4190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Relevant Personality Traits &amp; Behaviors</a:t>
            </a:r>
          </a:p>
        </p:txBody>
      </p:sp>
    </p:spTree>
    <p:extLst>
      <p:ext uri="{BB962C8B-B14F-4D97-AF65-F5344CB8AC3E}">
        <p14:creationId xmlns:p14="http://schemas.microsoft.com/office/powerpoint/2010/main" val="1094778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93887A-386B-E94A-B329-86604D6EF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FD131-6699-244E-9287-FF2C9AD52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Table 12">
            <a:extLst>
              <a:ext uri="{FF2B5EF4-FFF2-40B4-BE49-F238E27FC236}">
                <a16:creationId xmlns:a16="http://schemas.microsoft.com/office/drawing/2014/main" id="{5E34EB08-D1ED-B947-8BB3-1E9C3B9D3380}"/>
              </a:ext>
            </a:extLst>
          </p:cNvPr>
          <p:cNvGraphicFramePr>
            <a:graphicFrameLocks/>
          </p:cNvGraphicFramePr>
          <p:nvPr/>
        </p:nvGraphicFramePr>
        <p:xfrm>
          <a:off x="168924" y="180547"/>
          <a:ext cx="12023076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062">
                  <a:extLst>
                    <a:ext uri="{9D8B030D-6E8A-4147-A177-3AD203B41FA5}">
                      <a16:colId xmlns:a16="http://schemas.microsoft.com/office/drawing/2014/main" val="2506062591"/>
                    </a:ext>
                  </a:extLst>
                </a:gridCol>
                <a:gridCol w="10242014">
                  <a:extLst>
                    <a:ext uri="{9D8B030D-6E8A-4147-A177-3AD203B41FA5}">
                      <a16:colId xmlns:a16="http://schemas.microsoft.com/office/drawing/2014/main" val="1274657774"/>
                    </a:ext>
                  </a:extLst>
                </a:gridCol>
              </a:tblGrid>
              <a:tr h="3482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Key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450933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Becoming Aware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572659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Learning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010559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Considering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009447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Comparing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96555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Deciding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050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582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93887A-386B-E94A-B329-86604D6EF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FD131-6699-244E-9287-FF2C9AD52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391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6B3F0-79CB-224A-8FE0-60791C481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AAA2C-CB4B-4542-B4EA-FAC10C401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Goals (15 minutes)</a:t>
            </a:r>
          </a:p>
          <a:p>
            <a:pPr>
              <a:lnSpc>
                <a:spcPct val="100000"/>
              </a:lnSpc>
            </a:pPr>
            <a:r>
              <a:rPr lang="en-US" dirty="0"/>
              <a:t>Lessons Learned (10 minutes)</a:t>
            </a:r>
          </a:p>
          <a:p>
            <a:pPr>
              <a:lnSpc>
                <a:spcPct val="100000"/>
              </a:lnSpc>
            </a:pPr>
            <a:r>
              <a:rPr lang="en-US" dirty="0"/>
              <a:t>Ideal Customer Profiles (20 minutes)</a:t>
            </a:r>
          </a:p>
          <a:p>
            <a:pPr>
              <a:lnSpc>
                <a:spcPct val="100000"/>
              </a:lnSpc>
            </a:pPr>
            <a:r>
              <a:rPr lang="en-US" dirty="0"/>
              <a:t>Personas (20-30 minutes)</a:t>
            </a:r>
          </a:p>
          <a:p>
            <a:pPr>
              <a:lnSpc>
                <a:spcPct val="100000"/>
              </a:lnSpc>
            </a:pPr>
            <a:r>
              <a:rPr lang="en-US" dirty="0"/>
              <a:t>Content Ideation (30-40 minutes)</a:t>
            </a:r>
          </a:p>
          <a:p>
            <a:pPr>
              <a:lnSpc>
                <a:spcPct val="100000"/>
              </a:lnSpc>
            </a:pPr>
            <a:r>
              <a:rPr lang="en-US" dirty="0"/>
              <a:t>Wrap-up (5-10 minutes)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B3D78D-B655-1740-9715-A4E52A572A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211ABA-FC51-E14C-9297-FDAF45BBF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1515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93887A-386B-E94A-B329-86604D6EF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FD131-6699-244E-9287-FF2C9AD52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233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30A67-7A06-A34A-9A0C-0A6688004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51820"/>
            <a:ext cx="10515600" cy="1325563"/>
          </a:xfrm>
        </p:spPr>
        <p:txBody>
          <a:bodyPr/>
          <a:lstStyle/>
          <a:p>
            <a:r>
              <a:rPr lang="en-US" dirty="0"/>
              <a:t>Content Themes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D41610-9054-104C-8D70-DDC86BC2FA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AA4B3-5DF2-8444-91EC-EB9A8E31A1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5E789B-73DA-6047-8BB7-B5F23E78E075}"/>
              </a:ext>
            </a:extLst>
          </p:cNvPr>
          <p:cNvSpPr txBox="1"/>
          <p:nvPr/>
        </p:nvSpPr>
        <p:spPr>
          <a:xfrm>
            <a:off x="654110" y="1244861"/>
            <a:ext cx="41088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venir Next Heavy" panose="020B0503020202020204" pitchFamily="34" charset="0"/>
              </a:rPr>
              <a:t>Questions and Issues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024BA3-5266-E74E-8754-5864F8DFCFB2}"/>
              </a:ext>
            </a:extLst>
          </p:cNvPr>
          <p:cNvSpPr txBox="1"/>
          <p:nvPr/>
        </p:nvSpPr>
        <p:spPr>
          <a:xfrm>
            <a:off x="8443035" y="1244861"/>
            <a:ext cx="13476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venir Next Heavy" panose="020B0503020202020204" pitchFamily="34" charset="0"/>
              </a:rPr>
              <a:t>Topics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DE3886A-8D4E-3649-93AB-AC09BD672130}"/>
              </a:ext>
            </a:extLst>
          </p:cNvPr>
          <p:cNvCxnSpPr>
            <a:endCxn id="6" idx="1"/>
          </p:cNvCxnSpPr>
          <p:nvPr/>
        </p:nvCxnSpPr>
        <p:spPr>
          <a:xfrm>
            <a:off x="5100810" y="1476260"/>
            <a:ext cx="3342225" cy="3021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28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30A67-7A06-A34A-9A0C-0A6688004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51820"/>
            <a:ext cx="10515600" cy="1325563"/>
          </a:xfrm>
        </p:spPr>
        <p:txBody>
          <a:bodyPr/>
          <a:lstStyle/>
          <a:p>
            <a:r>
              <a:rPr lang="en-US" dirty="0"/>
              <a:t>Content Themes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D41610-9054-104C-8D70-DDC86BC2FA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AA4B3-5DF2-8444-91EC-EB9A8E31A1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5E789B-73DA-6047-8BB7-B5F23E78E075}"/>
              </a:ext>
            </a:extLst>
          </p:cNvPr>
          <p:cNvSpPr txBox="1"/>
          <p:nvPr/>
        </p:nvSpPr>
        <p:spPr>
          <a:xfrm>
            <a:off x="654110" y="1244861"/>
            <a:ext cx="41088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venir Next Heavy" panose="020B0503020202020204" pitchFamily="34" charset="0"/>
              </a:rPr>
              <a:t>Questions and Issues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024BA3-5266-E74E-8754-5864F8DFCFB2}"/>
              </a:ext>
            </a:extLst>
          </p:cNvPr>
          <p:cNvSpPr txBox="1"/>
          <p:nvPr/>
        </p:nvSpPr>
        <p:spPr>
          <a:xfrm>
            <a:off x="8443035" y="1244861"/>
            <a:ext cx="13476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venir Next Heavy" panose="020B0503020202020204" pitchFamily="34" charset="0"/>
              </a:rPr>
              <a:t>Topics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DE3886A-8D4E-3649-93AB-AC09BD672130}"/>
              </a:ext>
            </a:extLst>
          </p:cNvPr>
          <p:cNvCxnSpPr>
            <a:endCxn id="6" idx="1"/>
          </p:cNvCxnSpPr>
          <p:nvPr/>
        </p:nvCxnSpPr>
        <p:spPr>
          <a:xfrm>
            <a:off x="5100810" y="1476260"/>
            <a:ext cx="3342225" cy="3021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39554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30A67-7A06-A34A-9A0C-0A6688004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51820"/>
            <a:ext cx="10515600" cy="1325563"/>
          </a:xfrm>
        </p:spPr>
        <p:txBody>
          <a:bodyPr/>
          <a:lstStyle/>
          <a:p>
            <a:r>
              <a:rPr lang="en-US" dirty="0"/>
              <a:t>Content Themes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D41610-9054-104C-8D70-DDC86BC2FA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AA4B3-5DF2-8444-91EC-EB9A8E31A1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5E789B-73DA-6047-8BB7-B5F23E78E075}"/>
              </a:ext>
            </a:extLst>
          </p:cNvPr>
          <p:cNvSpPr txBox="1"/>
          <p:nvPr/>
        </p:nvSpPr>
        <p:spPr>
          <a:xfrm>
            <a:off x="654110" y="1244861"/>
            <a:ext cx="41088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venir Next Heavy" panose="020B0503020202020204" pitchFamily="34" charset="0"/>
              </a:rPr>
              <a:t>Questions and Issues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024BA3-5266-E74E-8754-5864F8DFCFB2}"/>
              </a:ext>
            </a:extLst>
          </p:cNvPr>
          <p:cNvSpPr txBox="1"/>
          <p:nvPr/>
        </p:nvSpPr>
        <p:spPr>
          <a:xfrm>
            <a:off x="8443035" y="1244861"/>
            <a:ext cx="13476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venir Next Heavy" panose="020B0503020202020204" pitchFamily="34" charset="0"/>
              </a:rPr>
              <a:t>Topics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DE3886A-8D4E-3649-93AB-AC09BD672130}"/>
              </a:ext>
            </a:extLst>
          </p:cNvPr>
          <p:cNvCxnSpPr>
            <a:endCxn id="6" idx="1"/>
          </p:cNvCxnSpPr>
          <p:nvPr/>
        </p:nvCxnSpPr>
        <p:spPr>
          <a:xfrm>
            <a:off x="5100810" y="1476260"/>
            <a:ext cx="3342225" cy="3021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4043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30A67-7A06-A34A-9A0C-0A6688004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51820"/>
            <a:ext cx="10515600" cy="1325563"/>
          </a:xfrm>
        </p:spPr>
        <p:txBody>
          <a:bodyPr/>
          <a:lstStyle/>
          <a:p>
            <a:r>
              <a:rPr lang="en-US" dirty="0"/>
              <a:t>Content Themes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D41610-9054-104C-8D70-DDC86BC2FA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AA4B3-5DF2-8444-91EC-EB9A8E31A1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5E789B-73DA-6047-8BB7-B5F23E78E075}"/>
              </a:ext>
            </a:extLst>
          </p:cNvPr>
          <p:cNvSpPr txBox="1"/>
          <p:nvPr/>
        </p:nvSpPr>
        <p:spPr>
          <a:xfrm>
            <a:off x="654110" y="1244861"/>
            <a:ext cx="41088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venir Next Heavy" panose="020B0503020202020204" pitchFamily="34" charset="0"/>
              </a:rPr>
              <a:t>Questions and Issues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024BA3-5266-E74E-8754-5864F8DFCFB2}"/>
              </a:ext>
            </a:extLst>
          </p:cNvPr>
          <p:cNvSpPr txBox="1"/>
          <p:nvPr/>
        </p:nvSpPr>
        <p:spPr>
          <a:xfrm>
            <a:off x="8443035" y="1244861"/>
            <a:ext cx="13476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venir Next Heavy" panose="020B0503020202020204" pitchFamily="34" charset="0"/>
              </a:rPr>
              <a:t>Topics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DE3886A-8D4E-3649-93AB-AC09BD672130}"/>
              </a:ext>
            </a:extLst>
          </p:cNvPr>
          <p:cNvCxnSpPr>
            <a:endCxn id="6" idx="1"/>
          </p:cNvCxnSpPr>
          <p:nvPr/>
        </p:nvCxnSpPr>
        <p:spPr>
          <a:xfrm>
            <a:off x="5100810" y="1476260"/>
            <a:ext cx="3342225" cy="3021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3152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93887A-386B-E94A-B329-86604D6EF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FD131-6699-244E-9287-FF2C9AD52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6206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70806-B4A5-5141-9840-2248EF446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84022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/>
              <a:t>Tactics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93887A-386B-E94A-B329-86604D6EF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FD131-6699-244E-9287-FF2C9AD52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5" name="Table 12">
            <a:extLst>
              <a:ext uri="{FF2B5EF4-FFF2-40B4-BE49-F238E27FC236}">
                <a16:creationId xmlns:a16="http://schemas.microsoft.com/office/drawing/2014/main" id="{5E34EB08-D1ED-B947-8BB3-1E9C3B9D33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1856133"/>
              </p:ext>
            </p:extLst>
          </p:nvPr>
        </p:nvGraphicFramePr>
        <p:xfrm>
          <a:off x="168924" y="455971"/>
          <a:ext cx="11674208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2588">
                  <a:extLst>
                    <a:ext uri="{9D8B030D-6E8A-4147-A177-3AD203B41FA5}">
                      <a16:colId xmlns:a16="http://schemas.microsoft.com/office/drawing/2014/main" val="2506062591"/>
                    </a:ext>
                  </a:extLst>
                </a:gridCol>
                <a:gridCol w="2617875">
                  <a:extLst>
                    <a:ext uri="{9D8B030D-6E8A-4147-A177-3AD203B41FA5}">
                      <a16:colId xmlns:a16="http://schemas.microsoft.com/office/drawing/2014/main" val="1274657774"/>
                    </a:ext>
                  </a:extLst>
                </a:gridCol>
                <a:gridCol w="2451584">
                  <a:extLst>
                    <a:ext uri="{9D8B030D-6E8A-4147-A177-3AD203B41FA5}">
                      <a16:colId xmlns:a16="http://schemas.microsoft.com/office/drawing/2014/main" val="3811057473"/>
                    </a:ext>
                  </a:extLst>
                </a:gridCol>
                <a:gridCol w="2631332">
                  <a:extLst>
                    <a:ext uri="{9D8B030D-6E8A-4147-A177-3AD203B41FA5}">
                      <a16:colId xmlns:a16="http://schemas.microsoft.com/office/drawing/2014/main" val="3015263035"/>
                    </a:ext>
                  </a:extLst>
                </a:gridCol>
                <a:gridCol w="2500829">
                  <a:extLst>
                    <a:ext uri="{9D8B030D-6E8A-4147-A177-3AD203B41FA5}">
                      <a16:colId xmlns:a16="http://schemas.microsoft.com/office/drawing/2014/main" val="3272939447"/>
                    </a:ext>
                  </a:extLst>
                </a:gridCol>
              </a:tblGrid>
              <a:tr h="3482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Long-form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Short-form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Video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Other (infographic)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450933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Becoming Aware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572659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Learning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010559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Considering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009447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Comparing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96555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Deciding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050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4752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70806-B4A5-5141-9840-2248EF446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84022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/>
              <a:t>Tactics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93887A-386B-E94A-B329-86604D6EF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FD131-6699-244E-9287-FF2C9AD52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5" name="Table 12">
            <a:extLst>
              <a:ext uri="{FF2B5EF4-FFF2-40B4-BE49-F238E27FC236}">
                <a16:creationId xmlns:a16="http://schemas.microsoft.com/office/drawing/2014/main" id="{5E34EB08-D1ED-B947-8BB3-1E9C3B9D3380}"/>
              </a:ext>
            </a:extLst>
          </p:cNvPr>
          <p:cNvGraphicFramePr>
            <a:graphicFrameLocks/>
          </p:cNvGraphicFramePr>
          <p:nvPr/>
        </p:nvGraphicFramePr>
        <p:xfrm>
          <a:off x="168924" y="455971"/>
          <a:ext cx="11674208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2588">
                  <a:extLst>
                    <a:ext uri="{9D8B030D-6E8A-4147-A177-3AD203B41FA5}">
                      <a16:colId xmlns:a16="http://schemas.microsoft.com/office/drawing/2014/main" val="2506062591"/>
                    </a:ext>
                  </a:extLst>
                </a:gridCol>
                <a:gridCol w="2617875">
                  <a:extLst>
                    <a:ext uri="{9D8B030D-6E8A-4147-A177-3AD203B41FA5}">
                      <a16:colId xmlns:a16="http://schemas.microsoft.com/office/drawing/2014/main" val="1274657774"/>
                    </a:ext>
                  </a:extLst>
                </a:gridCol>
                <a:gridCol w="2451584">
                  <a:extLst>
                    <a:ext uri="{9D8B030D-6E8A-4147-A177-3AD203B41FA5}">
                      <a16:colId xmlns:a16="http://schemas.microsoft.com/office/drawing/2014/main" val="3811057473"/>
                    </a:ext>
                  </a:extLst>
                </a:gridCol>
                <a:gridCol w="2631332">
                  <a:extLst>
                    <a:ext uri="{9D8B030D-6E8A-4147-A177-3AD203B41FA5}">
                      <a16:colId xmlns:a16="http://schemas.microsoft.com/office/drawing/2014/main" val="3015263035"/>
                    </a:ext>
                  </a:extLst>
                </a:gridCol>
                <a:gridCol w="2500829">
                  <a:extLst>
                    <a:ext uri="{9D8B030D-6E8A-4147-A177-3AD203B41FA5}">
                      <a16:colId xmlns:a16="http://schemas.microsoft.com/office/drawing/2014/main" val="3272939447"/>
                    </a:ext>
                  </a:extLst>
                </a:gridCol>
              </a:tblGrid>
              <a:tr h="3482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Long-form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Short-form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Video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Other (infographic)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450933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Becoming Aware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572659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Learning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010559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Considering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009447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Comparing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96555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Deciding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050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1843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70806-B4A5-5141-9840-2248EF446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84022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/>
              <a:t>Tactics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93887A-386B-E94A-B329-86604D6EF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FD131-6699-244E-9287-FF2C9AD52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5" name="Table 12">
            <a:extLst>
              <a:ext uri="{FF2B5EF4-FFF2-40B4-BE49-F238E27FC236}">
                <a16:creationId xmlns:a16="http://schemas.microsoft.com/office/drawing/2014/main" id="{5E34EB08-D1ED-B947-8BB3-1E9C3B9D3380}"/>
              </a:ext>
            </a:extLst>
          </p:cNvPr>
          <p:cNvGraphicFramePr>
            <a:graphicFrameLocks/>
          </p:cNvGraphicFramePr>
          <p:nvPr/>
        </p:nvGraphicFramePr>
        <p:xfrm>
          <a:off x="168924" y="455971"/>
          <a:ext cx="11674208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2588">
                  <a:extLst>
                    <a:ext uri="{9D8B030D-6E8A-4147-A177-3AD203B41FA5}">
                      <a16:colId xmlns:a16="http://schemas.microsoft.com/office/drawing/2014/main" val="2506062591"/>
                    </a:ext>
                  </a:extLst>
                </a:gridCol>
                <a:gridCol w="2617875">
                  <a:extLst>
                    <a:ext uri="{9D8B030D-6E8A-4147-A177-3AD203B41FA5}">
                      <a16:colId xmlns:a16="http://schemas.microsoft.com/office/drawing/2014/main" val="1274657774"/>
                    </a:ext>
                  </a:extLst>
                </a:gridCol>
                <a:gridCol w="2451584">
                  <a:extLst>
                    <a:ext uri="{9D8B030D-6E8A-4147-A177-3AD203B41FA5}">
                      <a16:colId xmlns:a16="http://schemas.microsoft.com/office/drawing/2014/main" val="3811057473"/>
                    </a:ext>
                  </a:extLst>
                </a:gridCol>
                <a:gridCol w="2631332">
                  <a:extLst>
                    <a:ext uri="{9D8B030D-6E8A-4147-A177-3AD203B41FA5}">
                      <a16:colId xmlns:a16="http://schemas.microsoft.com/office/drawing/2014/main" val="3015263035"/>
                    </a:ext>
                  </a:extLst>
                </a:gridCol>
                <a:gridCol w="2500829">
                  <a:extLst>
                    <a:ext uri="{9D8B030D-6E8A-4147-A177-3AD203B41FA5}">
                      <a16:colId xmlns:a16="http://schemas.microsoft.com/office/drawing/2014/main" val="3272939447"/>
                    </a:ext>
                  </a:extLst>
                </a:gridCol>
              </a:tblGrid>
              <a:tr h="3482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Long-form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Short-form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Video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Other (infographic)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450933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Becoming Aware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572659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Learning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010559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Considering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009447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Comparing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96555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Deciding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050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7552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6EAA8-7850-BD40-B235-D937BD9BD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Wrap-up/Next Steps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4F8311-9D1A-D345-ACC7-FF3553373F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31FED6-61EB-F846-9290-A5DF1916D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72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4363A-A33C-7D49-967B-2B1B27B72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– What Does Success Look Like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9B146A-1DFE-2145-9B8B-C503A66694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latin typeface="Avenir Next" panose="020B0503020202020204" pitchFamily="34" charset="0"/>
              </a:rPr>
              <a:t>Proprietary &amp; Confidential. All rights reserved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A7BFD0-48BA-AF43-B52C-E229F62DF2BE}"/>
              </a:ext>
            </a:extLst>
          </p:cNvPr>
          <p:cNvSpPr txBox="1"/>
          <p:nvPr/>
        </p:nvSpPr>
        <p:spPr>
          <a:xfrm>
            <a:off x="7337234" y="1690688"/>
            <a:ext cx="3041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venir Next Heavy" panose="020B0503020202020204" pitchFamily="34" charset="0"/>
              </a:rPr>
              <a:t>By End of 2022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74EDD0-A976-5644-85F0-C3DE1AC9DB7B}"/>
              </a:ext>
            </a:extLst>
          </p:cNvPr>
          <p:cNvCxnSpPr/>
          <p:nvPr/>
        </p:nvCxnSpPr>
        <p:spPr>
          <a:xfrm>
            <a:off x="6096000" y="1994053"/>
            <a:ext cx="0" cy="3745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8EFF532-225E-194A-A396-D3A0593F8DC0}"/>
              </a:ext>
            </a:extLst>
          </p:cNvPr>
          <p:cNvSpPr txBox="1"/>
          <p:nvPr/>
        </p:nvSpPr>
        <p:spPr>
          <a:xfrm>
            <a:off x="1907279" y="1747133"/>
            <a:ext cx="3041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venir Next Heavy" panose="020B0503020202020204" pitchFamily="34" charset="0"/>
              </a:rPr>
              <a:t>By End of 2021</a:t>
            </a:r>
          </a:p>
        </p:txBody>
      </p:sp>
    </p:spTree>
    <p:extLst>
      <p:ext uri="{BB962C8B-B14F-4D97-AF65-F5344CB8AC3E}">
        <p14:creationId xmlns:p14="http://schemas.microsoft.com/office/powerpoint/2010/main" val="23294942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93887A-386B-E94A-B329-86604D6EF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FD131-6699-244E-9287-FF2C9AD52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8980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93887A-386B-E94A-B329-86604D6EF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FD131-6699-244E-9287-FF2C9AD52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1431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93887A-386B-E94A-B329-86604D6EF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FD131-6699-244E-9287-FF2C9AD52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7968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93887A-386B-E94A-B329-86604D6EF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FD131-6699-244E-9287-FF2C9AD52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9075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93887A-386B-E94A-B329-86604D6EF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FD131-6699-244E-9287-FF2C9AD52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496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D03A1-1526-A245-BCFD-94BDCEA85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To Overcome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BB607C-E7A8-0941-AE6D-22FE70C1FE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56A0A8-82FD-A949-AB84-D7D152D6F7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9B4962-B0DD-5C49-B1A3-E3D00A8596F8}"/>
              </a:ext>
            </a:extLst>
          </p:cNvPr>
          <p:cNvSpPr txBox="1"/>
          <p:nvPr/>
        </p:nvSpPr>
        <p:spPr>
          <a:xfrm>
            <a:off x="1905918" y="1712722"/>
            <a:ext cx="17540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venir Next Heavy" panose="020B0503020202020204" pitchFamily="34" charset="0"/>
              </a:rPr>
              <a:t>External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B2D01B-D20B-DF48-9D2A-88F35670C4A3}"/>
              </a:ext>
            </a:extLst>
          </p:cNvPr>
          <p:cNvSpPr txBox="1"/>
          <p:nvPr/>
        </p:nvSpPr>
        <p:spPr>
          <a:xfrm>
            <a:off x="7546554" y="1657637"/>
            <a:ext cx="1667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venir Next Heavy" panose="020B0503020202020204" pitchFamily="34" charset="0"/>
              </a:rPr>
              <a:t>Internal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F83769-2AED-FF45-9009-D97BA112000C}"/>
              </a:ext>
            </a:extLst>
          </p:cNvPr>
          <p:cNvSpPr txBox="1"/>
          <p:nvPr/>
        </p:nvSpPr>
        <p:spPr>
          <a:xfrm>
            <a:off x="4486318" y="4253075"/>
            <a:ext cx="4094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venir Next Heavy" panose="020B0503020202020204" pitchFamily="34" charset="0"/>
              </a:rPr>
              <a:t>If $ were no obstacle</a:t>
            </a:r>
          </a:p>
        </p:txBody>
      </p:sp>
    </p:spTree>
    <p:extLst>
      <p:ext uri="{BB962C8B-B14F-4D97-AF65-F5344CB8AC3E}">
        <p14:creationId xmlns:p14="http://schemas.microsoft.com/office/powerpoint/2010/main" val="1986572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D51DA-AEC6-7D49-B187-DFC111B83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52401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Ideal Customer Profiles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80CB45-2F68-3144-B91A-75825F0E55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A1C4FA-9276-9641-8CE9-C56BDAFD94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Table 12">
            <a:extLst>
              <a:ext uri="{FF2B5EF4-FFF2-40B4-BE49-F238E27FC236}">
                <a16:creationId xmlns:a16="http://schemas.microsoft.com/office/drawing/2014/main" id="{037B2AE1-21F1-EE4E-A4E1-DE016D3288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9227878"/>
              </p:ext>
            </p:extLst>
          </p:nvPr>
        </p:nvGraphicFramePr>
        <p:xfrm>
          <a:off x="235026" y="676311"/>
          <a:ext cx="11674208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2588">
                  <a:extLst>
                    <a:ext uri="{9D8B030D-6E8A-4147-A177-3AD203B41FA5}">
                      <a16:colId xmlns:a16="http://schemas.microsoft.com/office/drawing/2014/main" val="2506062591"/>
                    </a:ext>
                  </a:extLst>
                </a:gridCol>
                <a:gridCol w="2617875">
                  <a:extLst>
                    <a:ext uri="{9D8B030D-6E8A-4147-A177-3AD203B41FA5}">
                      <a16:colId xmlns:a16="http://schemas.microsoft.com/office/drawing/2014/main" val="1274657774"/>
                    </a:ext>
                  </a:extLst>
                </a:gridCol>
                <a:gridCol w="2451584">
                  <a:extLst>
                    <a:ext uri="{9D8B030D-6E8A-4147-A177-3AD203B41FA5}">
                      <a16:colId xmlns:a16="http://schemas.microsoft.com/office/drawing/2014/main" val="3811057473"/>
                    </a:ext>
                  </a:extLst>
                </a:gridCol>
                <a:gridCol w="2631332">
                  <a:extLst>
                    <a:ext uri="{9D8B030D-6E8A-4147-A177-3AD203B41FA5}">
                      <a16:colId xmlns:a16="http://schemas.microsoft.com/office/drawing/2014/main" val="3015263035"/>
                    </a:ext>
                  </a:extLst>
                </a:gridCol>
                <a:gridCol w="2500829">
                  <a:extLst>
                    <a:ext uri="{9D8B030D-6E8A-4147-A177-3AD203B41FA5}">
                      <a16:colId xmlns:a16="http://schemas.microsoft.com/office/drawing/2014/main" val="3272939447"/>
                    </a:ext>
                  </a:extLst>
                </a:gridCol>
              </a:tblGrid>
              <a:tr h="3482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450933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Segment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572659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Size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010559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Characteristics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009447"/>
                  </a:ext>
                </a:extLst>
              </a:tr>
              <a:tr h="6315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Next" panose="020B0503020202020204" pitchFamily="34" charset="0"/>
                        </a:rPr>
                        <a:t>Buyers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96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960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331B5-29C5-C54C-A920-2B8D382CF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E61517-B326-FF48-9484-8A0CC8B5A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2AC090-6E50-0642-8E80-735414D26A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FD6B44-E601-0443-9EBE-40E2868D4DEC}"/>
              </a:ext>
            </a:extLst>
          </p:cNvPr>
          <p:cNvSpPr txBox="1"/>
          <p:nvPr/>
        </p:nvSpPr>
        <p:spPr>
          <a:xfrm>
            <a:off x="1072751" y="1432148"/>
            <a:ext cx="20162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venir Next Heavy" panose="020B0503020202020204" pitchFamily="34" charset="0"/>
              </a:rPr>
              <a:t>Persona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688347-13E5-7540-B1C2-CC5FAC43FFC4}"/>
              </a:ext>
            </a:extLst>
          </p:cNvPr>
          <p:cNvSpPr txBox="1"/>
          <p:nvPr/>
        </p:nvSpPr>
        <p:spPr>
          <a:xfrm>
            <a:off x="1083768" y="2390685"/>
            <a:ext cx="20162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venir Next Heavy" panose="020B0503020202020204" pitchFamily="34" charset="0"/>
              </a:rPr>
              <a:t>Persona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518217-E6CC-184D-AD9F-209FA84333A8}"/>
              </a:ext>
            </a:extLst>
          </p:cNvPr>
          <p:cNvSpPr txBox="1"/>
          <p:nvPr/>
        </p:nvSpPr>
        <p:spPr>
          <a:xfrm>
            <a:off x="1105802" y="3349222"/>
            <a:ext cx="20162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venir Next Heavy" panose="020B0503020202020204" pitchFamily="34" charset="0"/>
              </a:rPr>
              <a:t>Persona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250C26-BB55-7945-BC56-C898ECF1F815}"/>
              </a:ext>
            </a:extLst>
          </p:cNvPr>
          <p:cNvSpPr txBox="1"/>
          <p:nvPr/>
        </p:nvSpPr>
        <p:spPr>
          <a:xfrm>
            <a:off x="1105802" y="4307759"/>
            <a:ext cx="20162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venir Next Heavy" panose="020B0503020202020204" pitchFamily="34" charset="0"/>
              </a:rPr>
              <a:t>Persona 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702C50-B270-0E42-8985-39BD119AC0E7}"/>
              </a:ext>
            </a:extLst>
          </p:cNvPr>
          <p:cNvSpPr txBox="1"/>
          <p:nvPr/>
        </p:nvSpPr>
        <p:spPr>
          <a:xfrm>
            <a:off x="1105802" y="5266296"/>
            <a:ext cx="20162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venir Next Heavy" panose="020B0503020202020204" pitchFamily="34" charset="0"/>
              </a:rPr>
              <a:t>Persona 5</a:t>
            </a:r>
          </a:p>
        </p:txBody>
      </p:sp>
    </p:spTree>
    <p:extLst>
      <p:ext uri="{BB962C8B-B14F-4D97-AF65-F5344CB8AC3E}">
        <p14:creationId xmlns:p14="http://schemas.microsoft.com/office/powerpoint/2010/main" val="477866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F65D4-C0D9-9C48-87BE-61B679A74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60530" y="-332279"/>
            <a:ext cx="6436604" cy="1325563"/>
          </a:xfrm>
        </p:spPr>
        <p:txBody>
          <a:bodyPr>
            <a:normAutofit/>
          </a:bodyPr>
          <a:lstStyle/>
          <a:p>
            <a:r>
              <a:rPr lang="en-US" sz="2800" dirty="0"/>
              <a:t>Persona: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23FA8B-3580-9A4C-9982-FC0BDE35AE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D81CE6-DDA4-0941-A7F8-806803E836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A709F1-493C-F54B-8A61-CF32AC51355B}"/>
              </a:ext>
            </a:extLst>
          </p:cNvPr>
          <p:cNvSpPr txBox="1"/>
          <p:nvPr/>
        </p:nvSpPr>
        <p:spPr>
          <a:xfrm>
            <a:off x="394105" y="807825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Name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AC5237-BC0C-FF44-A284-AB5C69876870}"/>
              </a:ext>
            </a:extLst>
          </p:cNvPr>
          <p:cNvSpPr txBox="1"/>
          <p:nvPr/>
        </p:nvSpPr>
        <p:spPr>
          <a:xfrm>
            <a:off x="394105" y="1554735"/>
            <a:ext cx="1966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Where they work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D50FC8-4861-A04E-9C42-E4360475F656}"/>
              </a:ext>
            </a:extLst>
          </p:cNvPr>
          <p:cNvSpPr txBox="1"/>
          <p:nvPr/>
        </p:nvSpPr>
        <p:spPr>
          <a:xfrm>
            <a:off x="394105" y="2645406"/>
            <a:ext cx="1821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Responsibilities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1D75BB-BB2C-2947-A83E-F0F6F71BDDE1}"/>
              </a:ext>
            </a:extLst>
          </p:cNvPr>
          <p:cNvSpPr txBox="1"/>
          <p:nvPr/>
        </p:nvSpPr>
        <p:spPr>
          <a:xfrm>
            <a:off x="394105" y="4264885"/>
            <a:ext cx="2566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Role in buying process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43CB00-C995-5642-8CE1-939F750FED20}"/>
              </a:ext>
            </a:extLst>
          </p:cNvPr>
          <p:cNvSpPr txBox="1"/>
          <p:nvPr/>
        </p:nvSpPr>
        <p:spPr>
          <a:xfrm>
            <a:off x="7840014" y="623159"/>
            <a:ext cx="1847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Sources of Trust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B66B978-3D5F-7047-B9CF-CEAF5121ACC6}"/>
              </a:ext>
            </a:extLst>
          </p:cNvPr>
          <p:cNvSpPr txBox="1"/>
          <p:nvPr/>
        </p:nvSpPr>
        <p:spPr>
          <a:xfrm>
            <a:off x="7840014" y="2996320"/>
            <a:ext cx="16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Key Questions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999DD0-90D1-B54B-9CC3-97219D0621FD}"/>
              </a:ext>
            </a:extLst>
          </p:cNvPr>
          <p:cNvSpPr/>
          <p:nvPr/>
        </p:nvSpPr>
        <p:spPr>
          <a:xfrm>
            <a:off x="330506" y="550842"/>
            <a:ext cx="11743981" cy="56296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D69C540-8721-014F-B2F4-8DF01A495446}"/>
              </a:ext>
            </a:extLst>
          </p:cNvPr>
          <p:cNvCxnSpPr/>
          <p:nvPr/>
        </p:nvCxnSpPr>
        <p:spPr>
          <a:xfrm>
            <a:off x="5188945" y="550842"/>
            <a:ext cx="0" cy="5629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E38001F-5FF1-5441-8D71-2D77CE4F9A6C}"/>
              </a:ext>
            </a:extLst>
          </p:cNvPr>
          <p:cNvCxnSpPr>
            <a:cxnSpLocks/>
          </p:cNvCxnSpPr>
          <p:nvPr/>
        </p:nvCxnSpPr>
        <p:spPr>
          <a:xfrm flipH="1">
            <a:off x="5188945" y="2908184"/>
            <a:ext cx="68855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762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93887A-386B-E94A-B329-86604D6EF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FD131-6699-244E-9287-FF2C9AD52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255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F65D4-C0D9-9C48-87BE-61B679A74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60530" y="-332279"/>
            <a:ext cx="6436604" cy="1325563"/>
          </a:xfrm>
        </p:spPr>
        <p:txBody>
          <a:bodyPr>
            <a:normAutofit/>
          </a:bodyPr>
          <a:lstStyle/>
          <a:p>
            <a:r>
              <a:rPr lang="en-US" sz="2800" dirty="0"/>
              <a:t>Persona: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23FA8B-3580-9A4C-9982-FC0BDE35AE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D81CE6-DDA4-0941-A7F8-806803E836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A709F1-493C-F54B-8A61-CF32AC51355B}"/>
              </a:ext>
            </a:extLst>
          </p:cNvPr>
          <p:cNvSpPr txBox="1"/>
          <p:nvPr/>
        </p:nvSpPr>
        <p:spPr>
          <a:xfrm>
            <a:off x="394105" y="807825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Name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AC5237-BC0C-FF44-A284-AB5C69876870}"/>
              </a:ext>
            </a:extLst>
          </p:cNvPr>
          <p:cNvSpPr txBox="1"/>
          <p:nvPr/>
        </p:nvSpPr>
        <p:spPr>
          <a:xfrm>
            <a:off x="394105" y="1554735"/>
            <a:ext cx="1966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Where they work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D50FC8-4861-A04E-9C42-E4360475F656}"/>
              </a:ext>
            </a:extLst>
          </p:cNvPr>
          <p:cNvSpPr txBox="1"/>
          <p:nvPr/>
        </p:nvSpPr>
        <p:spPr>
          <a:xfrm>
            <a:off x="394105" y="2645406"/>
            <a:ext cx="1821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Responsibilities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1D75BB-BB2C-2947-A83E-F0F6F71BDDE1}"/>
              </a:ext>
            </a:extLst>
          </p:cNvPr>
          <p:cNvSpPr txBox="1"/>
          <p:nvPr/>
        </p:nvSpPr>
        <p:spPr>
          <a:xfrm>
            <a:off x="394105" y="4264885"/>
            <a:ext cx="2566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Role in buying process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999DD0-90D1-B54B-9CC3-97219D0621FD}"/>
              </a:ext>
            </a:extLst>
          </p:cNvPr>
          <p:cNvSpPr/>
          <p:nvPr/>
        </p:nvSpPr>
        <p:spPr>
          <a:xfrm>
            <a:off x="330506" y="550842"/>
            <a:ext cx="11743981" cy="56296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394E75-0389-004C-AF78-805440AEF096}"/>
              </a:ext>
            </a:extLst>
          </p:cNvPr>
          <p:cNvSpPr txBox="1"/>
          <p:nvPr/>
        </p:nvSpPr>
        <p:spPr>
          <a:xfrm>
            <a:off x="7315928" y="807825"/>
            <a:ext cx="4190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Relevant Personality Traits &amp; Behaviors</a:t>
            </a:r>
          </a:p>
        </p:txBody>
      </p:sp>
    </p:spTree>
    <p:extLst>
      <p:ext uri="{BB962C8B-B14F-4D97-AF65-F5344CB8AC3E}">
        <p14:creationId xmlns:p14="http://schemas.microsoft.com/office/powerpoint/2010/main" val="399246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E658CD6-FE5F-F741-AB89-641961E28FE6}" vid="{248CC9CB-EA4D-4346-BFA9-69A282B2E7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559</Words>
  <Application>Microsoft Macintosh PowerPoint</Application>
  <PresentationFormat>Widescreen</PresentationFormat>
  <Paragraphs>295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Avenir Next</vt:lpstr>
      <vt:lpstr>Avenir Next Heavy</vt:lpstr>
      <vt:lpstr>Calibri</vt:lpstr>
      <vt:lpstr>Office Theme</vt:lpstr>
      <vt:lpstr>Content Strategy Workshop</vt:lpstr>
      <vt:lpstr>Agenda</vt:lpstr>
      <vt:lpstr>Goals – What Does Success Look Like</vt:lpstr>
      <vt:lpstr>Barriers To Overcome</vt:lpstr>
      <vt:lpstr>Ideal Customer Profiles</vt:lpstr>
      <vt:lpstr>Personas</vt:lpstr>
      <vt:lpstr>Persona:</vt:lpstr>
      <vt:lpstr>PowerPoint Presentation</vt:lpstr>
      <vt:lpstr>Persona:</vt:lpstr>
      <vt:lpstr>PowerPoint Presentation</vt:lpstr>
      <vt:lpstr>Persona:</vt:lpstr>
      <vt:lpstr>PowerPoint Presentation</vt:lpstr>
      <vt:lpstr>Persona:</vt:lpstr>
      <vt:lpstr>PowerPoint Presentation</vt:lpstr>
      <vt:lpstr>Persona:</vt:lpstr>
      <vt:lpstr>PowerPoint Presentation</vt:lpstr>
      <vt:lpstr>Persona:</vt:lpstr>
      <vt:lpstr>PowerPoint Presentation</vt:lpstr>
      <vt:lpstr>PowerPoint Presentation</vt:lpstr>
      <vt:lpstr>PowerPoint Presentation</vt:lpstr>
      <vt:lpstr>Content Themes</vt:lpstr>
      <vt:lpstr>Content Themes</vt:lpstr>
      <vt:lpstr>Content Themes</vt:lpstr>
      <vt:lpstr>Content Themes</vt:lpstr>
      <vt:lpstr>PowerPoint Presentation</vt:lpstr>
      <vt:lpstr>Tactics</vt:lpstr>
      <vt:lpstr>Tactics</vt:lpstr>
      <vt:lpstr>Tactics</vt:lpstr>
      <vt:lpstr>Wrap-up/Next Steps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Screen Media Content Strategy Workshop</dc:title>
  <dc:creator>Adam Turinas</dc:creator>
  <cp:lastModifiedBy>Adam Turinas</cp:lastModifiedBy>
  <cp:revision>10</cp:revision>
  <cp:lastPrinted>2020-11-18T15:12:02Z</cp:lastPrinted>
  <dcterms:created xsi:type="dcterms:W3CDTF">2021-02-04T16:05:17Z</dcterms:created>
  <dcterms:modified xsi:type="dcterms:W3CDTF">2023-03-25T17:19:28Z</dcterms:modified>
</cp:coreProperties>
</file>